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ppt/slideLayouts/slideLayout13.xml" ContentType="application/vnd.openxmlformats-officedocument.presentationml.slideLayout+xml"/>
  <Override PartName="/ppt/theme/theme12.xml" ContentType="application/vnd.openxmlformats-officedocument.theme+xml"/>
  <Override PartName="/ppt/slideLayouts/slideLayout14.xml" ContentType="application/vnd.openxmlformats-officedocument.presentationml.slideLayout+xml"/>
  <Override PartName="/ppt/theme/theme13.xml" ContentType="application/vnd.openxmlformats-officedocument.theme+xml"/>
  <Override PartName="/ppt/slideLayouts/slideLayout15.xml" ContentType="application/vnd.openxmlformats-officedocument.presentationml.slideLayout+xml"/>
  <Override PartName="/ppt/theme/theme14.xml" ContentType="application/vnd.openxmlformats-officedocument.theme+xml"/>
  <Override PartName="/ppt/slideLayouts/slideLayout16.xml" ContentType="application/vnd.openxmlformats-officedocument.presentationml.slideLayout+xml"/>
  <Override PartName="/ppt/theme/theme15.xml" ContentType="application/vnd.openxmlformats-officedocument.theme+xml"/>
  <Override PartName="/ppt/slideLayouts/slideLayout17.xml" ContentType="application/vnd.openxmlformats-officedocument.presentationml.slideLayout+xml"/>
  <Override PartName="/ppt/theme/theme16.xml" ContentType="application/vnd.openxmlformats-officedocument.theme+xml"/>
  <Override PartName="/ppt/slideLayouts/slideLayout18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  <p:sldMasterId id="2147483703" r:id="rId2"/>
    <p:sldMasterId id="2147483677" r:id="rId3"/>
    <p:sldMasterId id="2147483686" r:id="rId4"/>
    <p:sldMasterId id="2147483665" r:id="rId5"/>
    <p:sldMasterId id="2147483667" r:id="rId6"/>
    <p:sldMasterId id="2147483668" r:id="rId7"/>
    <p:sldMasterId id="2147483669" r:id="rId8"/>
    <p:sldMasterId id="2147483672" r:id="rId9"/>
    <p:sldMasterId id="2147483711" r:id="rId10"/>
    <p:sldMasterId id="2147483697" r:id="rId11"/>
    <p:sldMasterId id="2147483671" r:id="rId12"/>
    <p:sldMasterId id="2147483673" r:id="rId13"/>
    <p:sldMasterId id="2147483699" r:id="rId14"/>
    <p:sldMasterId id="2147483695" r:id="rId15"/>
    <p:sldMasterId id="2147483701" r:id="rId16"/>
    <p:sldMasterId id="2147483674" r:id="rId17"/>
  </p:sldMasterIdLst>
  <p:notesMasterIdLst>
    <p:notesMasterId r:id="rId61"/>
  </p:notesMasterIdLst>
  <p:handoutMasterIdLst>
    <p:handoutMasterId r:id="rId62"/>
  </p:handoutMasterIdLst>
  <p:sldIdLst>
    <p:sldId id="286" r:id="rId18"/>
    <p:sldId id="311" r:id="rId19"/>
    <p:sldId id="4264" r:id="rId20"/>
    <p:sldId id="4249" r:id="rId21"/>
    <p:sldId id="4176" r:id="rId22"/>
    <p:sldId id="4185" r:id="rId23"/>
    <p:sldId id="4296" r:id="rId24"/>
    <p:sldId id="4267" r:id="rId25"/>
    <p:sldId id="4297" r:id="rId26"/>
    <p:sldId id="4268" r:id="rId27"/>
    <p:sldId id="4278" r:id="rId28"/>
    <p:sldId id="4283" r:id="rId29"/>
    <p:sldId id="4284" r:id="rId30"/>
    <p:sldId id="4285" r:id="rId31"/>
    <p:sldId id="4298" r:id="rId32"/>
    <p:sldId id="4250" r:id="rId33"/>
    <p:sldId id="4265" r:id="rId34"/>
    <p:sldId id="4186" r:id="rId35"/>
    <p:sldId id="4217" r:id="rId36"/>
    <p:sldId id="4286" r:id="rId37"/>
    <p:sldId id="4219" r:id="rId38"/>
    <p:sldId id="4221" r:id="rId39"/>
    <p:sldId id="4187" r:id="rId40"/>
    <p:sldId id="4288" r:id="rId41"/>
    <p:sldId id="4289" r:id="rId42"/>
    <p:sldId id="4290" r:id="rId43"/>
    <p:sldId id="4170" r:id="rId44"/>
    <p:sldId id="4220" r:id="rId45"/>
    <p:sldId id="4236" r:id="rId46"/>
    <p:sldId id="4237" r:id="rId47"/>
    <p:sldId id="4293" r:id="rId48"/>
    <p:sldId id="4257" r:id="rId49"/>
    <p:sldId id="4226" r:id="rId50"/>
    <p:sldId id="4291" r:id="rId51"/>
    <p:sldId id="4299" r:id="rId52"/>
    <p:sldId id="4266" r:id="rId53"/>
    <p:sldId id="4223" r:id="rId54"/>
    <p:sldId id="4224" r:id="rId55"/>
    <p:sldId id="4225" r:id="rId56"/>
    <p:sldId id="4271" r:id="rId57"/>
    <p:sldId id="4269" r:id="rId58"/>
    <p:sldId id="4189" r:id="rId59"/>
    <p:sldId id="4270" r:id="rId60"/>
  </p:sldIdLst>
  <p:sldSz cx="9144000" cy="6858000" type="screen4x3"/>
  <p:notesSz cx="7315200" cy="9601200"/>
  <p:embeddedFontLs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Open Sans" panose="020B0606030504020204" pitchFamily="34" charset="0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L3YuYt7zKFQGYDuGqUxiww==" hashData="+TIsPmXQ1WNu3I3HdmbIQsTJHMTdWtbeEQ8TstfP1T1AjPklXgxFPoJFlDyOvLxxI0EjYW1KjjpmLz2TzkhfUA=="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3" clrIdx="0">
    <p:extLst>
      <p:ext uri="{19B8F6BF-5375-455C-9EA6-DF929625EA0E}">
        <p15:presenceInfo xmlns:p15="http://schemas.microsoft.com/office/powerpoint/2012/main" userId="S::urn:spo:anon#8ebe7139af898f85cc4d946084b86eff25c17b736cbf4372fd0021179dd1b18b::" providerId="AD"/>
      </p:ext>
    </p:extLst>
  </p:cmAuthor>
  <p:cmAuthor id="2" name="Kate Poisson" initials="KP" lastIdx="1" clrIdx="1">
    <p:extLst>
      <p:ext uri="{19B8F6BF-5375-455C-9EA6-DF929625EA0E}">
        <p15:presenceInfo xmlns:p15="http://schemas.microsoft.com/office/powerpoint/2012/main" userId="S::kate@academicimpressions.com::cedfcdcb-2119-473a-8d1f-0eddef6f96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544"/>
    <a:srgbClr val="0075DB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A5C59F-40A0-B000-FF36-F8BD1859B072}" v="20" dt="2021-05-07T18:49:15.412"/>
    <p1510:client id="{6991C69F-A055-C000-3957-43B1F5314373}" v="6" dt="2021-05-10T15:34:37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7"/>
    <p:restoredTop sz="75107" autoAdjust="0"/>
  </p:normalViewPr>
  <p:slideViewPr>
    <p:cSldViewPr snapToGrid="0">
      <p:cViewPr varScale="1">
        <p:scale>
          <a:sx n="85" d="100"/>
          <a:sy n="85" d="100"/>
        </p:scale>
        <p:origin x="17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560" y="10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6" Type="http://schemas.microsoft.com/office/2015/10/relationships/revisionInfo" Target="revisionInfo.xml"/><Relationship Id="rId7" Type="http://schemas.openxmlformats.org/officeDocument/2006/relationships/slideMaster" Target="slideMasters/slideMaster7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font" Target="fonts/font4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font" Target="fonts/font3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font" Target="fonts/font5.fntdata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handoutMaster" Target="handoutMasters/handoutMaster1.xml"/><Relationship Id="rId70" Type="http://schemas.openxmlformats.org/officeDocument/2006/relationships/font" Target="fonts/font8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03DC6E-CA73-41CD-BC39-5291DCD062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79DF7-87DF-43D2-93CA-9AB75CF860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841362F-3455-4BD5-9A6A-BAE2A6A00EC8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778048-6A20-4565-AF5E-7DE6DD4531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-1" y="9119474"/>
            <a:ext cx="4143587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dirty="0"/>
              <a:t>Posting Permitted on your Title IX Website – </a:t>
            </a:r>
          </a:p>
          <a:p>
            <a:r>
              <a:rPr lang="en-US" dirty="0"/>
              <a:t>© Cara Hardin, J.D. 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33F203-CEA3-45C3-A2D3-0C08A6C3C2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7CB92E4-3741-490C-814B-B3C15F49B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08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C89D9A8-9FAA-496D-9E42-901067241B79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6F9B458-B4AF-4306-A9A3-E081B5AC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5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3425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06F9B458-B4AF-4306-A9A3-E081B5AC7A16}" type="slidenum">
              <a: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pPr defTabSz="483306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4991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622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974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06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807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4701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505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07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790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85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70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06F9B458-B4AF-4306-A9A3-E081B5AC7A16}" type="slidenum">
              <a: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pPr defTabSz="483306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31231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35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Helps refocus after diarrhea of the mouth…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7955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57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24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3541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51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5602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2722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5317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923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9177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4768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020000"/>
              </a:solidFill>
              <a:effectLst/>
              <a:latin typeface="Open Sans"/>
              <a:ea typeface="Open Sans"/>
              <a:cs typeface="Open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4988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4472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3333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7576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B458-B4AF-4306-A9A3-E081B5AC7A1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7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295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935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122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63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193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9B458-B4AF-4306-A9A3-E081B5AC7A1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1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88127-0748-4D27-8CA3-ED6BFEA3D5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45" y="1584937"/>
            <a:ext cx="7827990" cy="1657291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82544"/>
                </a:solidFill>
              </a:defRPr>
            </a:lvl1pPr>
          </a:lstStyle>
          <a:p>
            <a:r>
              <a:rPr lang="en-US"/>
              <a:t>Title of Your Program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6602893-9308-40DC-9B29-715B7C79E1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14120" y="3321583"/>
            <a:ext cx="6195515" cy="254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61BBEED-1AD8-48B3-9FDD-DC3A95A3D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14120" y="3615771"/>
            <a:ext cx="6195515" cy="254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5660E2F-91B3-40BF-9C96-9CF058A65A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4120" y="3908513"/>
            <a:ext cx="6195515" cy="254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Institution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A9266FA-61D7-4BB3-868A-EB7486B28B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14120" y="4201255"/>
            <a:ext cx="6195515" cy="254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Email address</a:t>
            </a:r>
          </a:p>
        </p:txBody>
      </p:sp>
    </p:spTree>
    <p:extLst>
      <p:ext uri="{BB962C8B-B14F-4D97-AF65-F5344CB8AC3E}">
        <p14:creationId xmlns:p14="http://schemas.microsoft.com/office/powerpoint/2010/main" val="3223763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E8C1847-AE20-4F28-8F14-9FADC900BD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48125" y="2003425"/>
            <a:ext cx="3932238" cy="290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US" sz="28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activity here.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939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5E7792-D92A-4DE7-90A9-94BBCEBFBC15}"/>
              </a:ext>
            </a:extLst>
          </p:cNvPr>
          <p:cNvSpPr txBox="1"/>
          <p:nvPr userDrawn="1"/>
        </p:nvSpPr>
        <p:spPr>
          <a:xfrm>
            <a:off x="2971624" y="2896106"/>
            <a:ext cx="3200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509190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737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CF21F0E-3925-4F9D-8402-2721216E87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48125" y="2003425"/>
            <a:ext cx="3932238" cy="290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US" sz="28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resource here.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66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15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F72DF70-E7CB-47F8-8511-273BE15C02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8125" y="2003425"/>
            <a:ext cx="3932238" cy="290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US" sz="28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key takeaway here.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7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24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442189-58C8-4378-B289-69C05A0C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785" y="3624060"/>
            <a:ext cx="7921884" cy="357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 u="sng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Link Goes Here</a:t>
            </a:r>
          </a:p>
        </p:txBody>
      </p:sp>
    </p:spTree>
    <p:extLst>
      <p:ext uri="{BB962C8B-B14F-4D97-AF65-F5344CB8AC3E}">
        <p14:creationId xmlns:p14="http://schemas.microsoft.com/office/powerpoint/2010/main" val="384454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56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3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5FF27-AE16-4ADC-895C-72A309D8C2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72136" y="2294110"/>
            <a:ext cx="3915900" cy="1944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After participating…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2E8504-FA9E-4913-A725-8C8EDB9745F1}"/>
              </a:ext>
            </a:extLst>
          </p:cNvPr>
          <p:cNvSpPr txBox="1"/>
          <p:nvPr userDrawn="1"/>
        </p:nvSpPr>
        <p:spPr>
          <a:xfrm>
            <a:off x="847725" y="2686096"/>
            <a:ext cx="3038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learning</a:t>
            </a:r>
          </a:p>
          <a:p>
            <a:r>
              <a:rPr lang="en-US" sz="4500" b="1" spc="-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OUTCOME</a:t>
            </a:r>
          </a:p>
        </p:txBody>
      </p:sp>
    </p:spTree>
    <p:extLst>
      <p:ext uri="{BB962C8B-B14F-4D97-AF65-F5344CB8AC3E}">
        <p14:creationId xmlns:p14="http://schemas.microsoft.com/office/powerpoint/2010/main" val="2943909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6289F-7454-4ADB-84F7-52E2C85510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E8BDEF4-1787-473A-AECE-06E2B91E7DF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55206-023C-4494-B65B-E9B0F5B31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5DFA3-64E7-48C9-ACC1-3124ADAB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B47C7CA-378B-4769-A7A0-C178358627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239ADC2-DC11-4C31-AF0E-A614514F06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3234" y="1961600"/>
            <a:ext cx="6917531" cy="1944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…you can fill in the blanks here.</a:t>
            </a:r>
          </a:p>
        </p:txBody>
      </p:sp>
    </p:spTree>
    <p:extLst>
      <p:ext uri="{BB962C8B-B14F-4D97-AF65-F5344CB8AC3E}">
        <p14:creationId xmlns:p14="http://schemas.microsoft.com/office/powerpoint/2010/main" val="2575197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E08BF-D930-4492-8496-08B14E0D46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2550" y="1728788"/>
            <a:ext cx="3681413" cy="4556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agenda here</a:t>
            </a:r>
          </a:p>
        </p:txBody>
      </p:sp>
    </p:spTree>
    <p:extLst>
      <p:ext uri="{BB962C8B-B14F-4D97-AF65-F5344CB8AC3E}">
        <p14:creationId xmlns:p14="http://schemas.microsoft.com/office/powerpoint/2010/main" val="312098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E8896-1F85-4E4D-BEC3-6799EDD92A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2125" y="3906751"/>
            <a:ext cx="2144713" cy="1389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9D55B2-C4D9-4FF2-9B01-E3E9DFE8DA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673" y="5461460"/>
            <a:ext cx="7390680" cy="9393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z="2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Place to Put an Exciting </a:t>
            </a:r>
            <a:br>
              <a:rPr lang="en-US" sz="2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 for Your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5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6D34C-30F6-4BF3-B882-927F9D7B59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48125" y="2003425"/>
            <a:ext cx="3932238" cy="290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US" sz="28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question you want to ask?</a:t>
            </a:r>
          </a:p>
          <a:p>
            <a:endParaRPr lang="en-US" sz="280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there a follow-up question?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03270C-2FB7-43D6-ADF6-CCDE890E77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48125" y="2003425"/>
            <a:ext cx="3932238" cy="290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en-US" sz="28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your poll question?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2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microsoft.com/office/2007/relationships/hdphoto" Target="../media/hdphoto7.wdp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microsoft.com/office/2007/relationships/hdphoto" Target="../media/hdphoto8.wdp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png"/><Relationship Id="rId4" Type="http://schemas.microsoft.com/office/2007/relationships/hdphoto" Target="../media/hdphoto9.wdp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microsoft.com/office/2007/relationships/hdphoto" Target="../media/hdphoto10.wdp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svg"/><Relationship Id="rId5" Type="http://schemas.openxmlformats.org/officeDocument/2006/relationships/image" Target="../media/image20.png"/><Relationship Id="rId4" Type="http://schemas.microsoft.com/office/2007/relationships/hdphoto" Target="../media/hdphoto10.wdp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BDA031-D1BE-45D7-B8DD-7E8473915003}"/>
              </a:ext>
            </a:extLst>
          </p:cNvPr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A12037F8-B497-4589-BD96-77DD7E4920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158" y="6389217"/>
            <a:ext cx="1513683" cy="327965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AB064E9A-385A-4D5F-98A0-42C02D8B3D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59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1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light&#10;&#10;Description automatically generated">
            <a:extLst>
              <a:ext uri="{FF2B5EF4-FFF2-40B4-BE49-F238E27FC236}">
                <a16:creationId xmlns:a16="http://schemas.microsoft.com/office/drawing/2014/main" id="{61BCB311-87E5-47E6-A28C-9AA722241F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015"/>
            <a:ext cx="9144000" cy="685398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3E4356-75F3-45BB-A41D-6CFE34FF892F}"/>
              </a:ext>
            </a:extLst>
          </p:cNvPr>
          <p:cNvSpPr/>
          <p:nvPr userDrawn="1"/>
        </p:nvSpPr>
        <p:spPr>
          <a:xfrm>
            <a:off x="0" y="-4016"/>
            <a:ext cx="9144000" cy="6862016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A2E031-8AE7-45C9-86D2-23D8348C2FEC}"/>
              </a:ext>
            </a:extLst>
          </p:cNvPr>
          <p:cNvSpPr/>
          <p:nvPr userDrawn="1"/>
        </p:nvSpPr>
        <p:spPr>
          <a:xfrm>
            <a:off x="828675" y="667657"/>
            <a:ext cx="7486650" cy="5529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5B939-49DC-4C3D-AE9C-0E52E315D299}"/>
              </a:ext>
            </a:extLst>
          </p:cNvPr>
          <p:cNvSpPr/>
          <p:nvPr userDrawn="1"/>
        </p:nvSpPr>
        <p:spPr>
          <a:xfrm>
            <a:off x="828674" y="667657"/>
            <a:ext cx="7486650" cy="840325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02A376-BC3E-436E-8C89-91166A2E5693}"/>
              </a:ext>
            </a:extLst>
          </p:cNvPr>
          <p:cNvSpPr txBox="1"/>
          <p:nvPr userDrawn="1"/>
        </p:nvSpPr>
        <p:spPr>
          <a:xfrm>
            <a:off x="1009969" y="764456"/>
            <a:ext cx="33780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24181F59-4EB9-41FF-B8B6-C8D6A29480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267" y="653143"/>
            <a:ext cx="801914" cy="80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2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ck hanging from the side of a variety of different colors&#10;&#10;Description automatically generated">
            <a:extLst>
              <a:ext uri="{FF2B5EF4-FFF2-40B4-BE49-F238E27FC236}">
                <a16:creationId xmlns:a16="http://schemas.microsoft.com/office/drawing/2014/main" id="{F2CB744B-6E20-4125-B770-AF05A05ACC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5000"/>
          <a:stretch/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3E4356-75F3-45BB-A41D-6CFE34FF892F}"/>
              </a:ext>
            </a:extLst>
          </p:cNvPr>
          <p:cNvSpPr/>
          <p:nvPr userDrawn="1"/>
        </p:nvSpPr>
        <p:spPr>
          <a:xfrm>
            <a:off x="0" y="-1"/>
            <a:ext cx="9144000" cy="6858002"/>
          </a:xfrm>
          <a:prstGeom prst="rect">
            <a:avLst/>
          </a:prstGeom>
          <a:solidFill>
            <a:srgbClr val="082544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5B939-49DC-4C3D-AE9C-0E52E315D299}"/>
              </a:ext>
            </a:extLst>
          </p:cNvPr>
          <p:cNvSpPr/>
          <p:nvPr userDrawn="1"/>
        </p:nvSpPr>
        <p:spPr>
          <a:xfrm>
            <a:off x="828675" y="2438400"/>
            <a:ext cx="7486650" cy="19812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CDE48B-0837-432F-A534-4020B2CC0F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5088" y="6353414"/>
            <a:ext cx="1573821" cy="34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7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176C2E0-583A-4171-ABCF-2DC526F4BC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3E4356-75F3-45BB-A41D-6CFE34FF892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2544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5B939-49DC-4C3D-AE9C-0E52E315D299}"/>
              </a:ext>
            </a:extLst>
          </p:cNvPr>
          <p:cNvSpPr/>
          <p:nvPr userDrawn="1"/>
        </p:nvSpPr>
        <p:spPr>
          <a:xfrm>
            <a:off x="828675" y="2438400"/>
            <a:ext cx="7486650" cy="19812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02A376-BC3E-436E-8C89-91166A2E5693}"/>
              </a:ext>
            </a:extLst>
          </p:cNvPr>
          <p:cNvSpPr txBox="1"/>
          <p:nvPr userDrawn="1"/>
        </p:nvSpPr>
        <p:spPr>
          <a:xfrm>
            <a:off x="1695449" y="2921168"/>
            <a:ext cx="5753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CDE48B-0837-432F-A534-4020B2CC0F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5088" y="6353414"/>
            <a:ext cx="1573821" cy="34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3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F348FF2B-0586-49AE-9FC9-C5F291E0C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3E4356-75F3-45BB-A41D-6CFE34FF892F}"/>
              </a:ext>
            </a:extLst>
          </p:cNvPr>
          <p:cNvSpPr/>
          <p:nvPr userDrawn="1"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A2E031-8AE7-45C9-86D2-23D8348C2FEC}"/>
              </a:ext>
            </a:extLst>
          </p:cNvPr>
          <p:cNvSpPr/>
          <p:nvPr userDrawn="1"/>
        </p:nvSpPr>
        <p:spPr>
          <a:xfrm>
            <a:off x="828675" y="1720850"/>
            <a:ext cx="7486650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5B939-49DC-4C3D-AE9C-0E52E315D299}"/>
              </a:ext>
            </a:extLst>
          </p:cNvPr>
          <p:cNvSpPr/>
          <p:nvPr userDrawn="1"/>
        </p:nvSpPr>
        <p:spPr>
          <a:xfrm>
            <a:off x="828674" y="1720850"/>
            <a:ext cx="2962275" cy="34163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02A376-BC3E-436E-8C89-91166A2E5693}"/>
              </a:ext>
            </a:extLst>
          </p:cNvPr>
          <p:cNvSpPr txBox="1"/>
          <p:nvPr userDrawn="1"/>
        </p:nvSpPr>
        <p:spPr>
          <a:xfrm>
            <a:off x="879473" y="2801107"/>
            <a:ext cx="2962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E0758A2-7D14-41D7-AB80-98A0FA50C7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981" y="3195635"/>
            <a:ext cx="1197519" cy="119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6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C8F23DD0-4AB6-44A6-8076-F787956302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841EBD-FA71-43B2-8ACC-B2EF991606F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8B4B4A-6EA0-49F4-971B-FCA7E0B7C2D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4FF4FA-3592-4E4A-85EF-8F6816AD7CD1}"/>
              </a:ext>
            </a:extLst>
          </p:cNvPr>
          <p:cNvSpPr/>
          <p:nvPr userDrawn="1"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D59A70-BB11-483D-8238-2CFC7890C37E}"/>
              </a:ext>
            </a:extLst>
          </p:cNvPr>
          <p:cNvSpPr/>
          <p:nvPr userDrawn="1"/>
        </p:nvSpPr>
        <p:spPr>
          <a:xfrm>
            <a:off x="828675" y="462455"/>
            <a:ext cx="7486650" cy="5938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5530B8-ABCB-4618-8CBB-47F95E2AE5E1}"/>
              </a:ext>
            </a:extLst>
          </p:cNvPr>
          <p:cNvSpPr/>
          <p:nvPr userDrawn="1"/>
        </p:nvSpPr>
        <p:spPr>
          <a:xfrm>
            <a:off x="828674" y="462455"/>
            <a:ext cx="7486650" cy="725533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E589E5-830B-44BA-BD80-9FE03AFA5958}"/>
              </a:ext>
            </a:extLst>
          </p:cNvPr>
          <p:cNvSpPr txBox="1"/>
          <p:nvPr userDrawn="1"/>
        </p:nvSpPr>
        <p:spPr>
          <a:xfrm>
            <a:off x="921515" y="552245"/>
            <a:ext cx="3230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RESOURCES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0B4F83E8-58A6-4B1C-86E4-38CD6B08DB7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864894DB-EA53-4F7A-9DE4-B9DD0DCDA0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322" y="528956"/>
            <a:ext cx="598761" cy="59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8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2B04FC17-DA3E-49B4-AC99-A826C61DA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7D4BB0-FF86-423A-9C5A-921B2A00A00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8EC4D3-E0D2-4DED-9A9E-2ED9B1471F7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75B9BE-26DB-4C96-9E65-8D1DD6DB0D8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F099F8-20FE-4478-9501-73CCC82FADDC}"/>
              </a:ext>
            </a:extLst>
          </p:cNvPr>
          <p:cNvSpPr/>
          <p:nvPr userDrawn="1"/>
        </p:nvSpPr>
        <p:spPr>
          <a:xfrm>
            <a:off x="828675" y="1720850"/>
            <a:ext cx="7486650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E2A914-C17E-4A98-885E-DFCFDDC1A7AB}"/>
              </a:ext>
            </a:extLst>
          </p:cNvPr>
          <p:cNvSpPr/>
          <p:nvPr userDrawn="1"/>
        </p:nvSpPr>
        <p:spPr>
          <a:xfrm>
            <a:off x="828674" y="1720850"/>
            <a:ext cx="2962275" cy="34163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CDB97E-38F8-4E8A-9FD6-B89D7566D942}"/>
              </a:ext>
            </a:extLst>
          </p:cNvPr>
          <p:cNvSpPr txBox="1"/>
          <p:nvPr userDrawn="1"/>
        </p:nvSpPr>
        <p:spPr>
          <a:xfrm>
            <a:off x="871160" y="2809420"/>
            <a:ext cx="306076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5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830BE601-916E-48B6-AC27-395EA23268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Graphic 14" descr="Key">
            <a:extLst>
              <a:ext uri="{FF2B5EF4-FFF2-40B4-BE49-F238E27FC236}">
                <a16:creationId xmlns:a16="http://schemas.microsoft.com/office/drawing/2014/main" id="{A6A0F5A6-1201-4E8E-AE78-2DB61DB3566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8549" y="3199984"/>
            <a:ext cx="782524" cy="78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6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927F93BC-4641-43BF-8834-E1D201E1AD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1BBDD0-EFA1-497B-A84A-85F8574BA134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F94A4-AEA7-4363-A1CF-0FAB14F25F36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A65F0-C21B-43B1-BC4B-7FED27ACF3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280E6-7FF9-4AEB-9F91-8F615AC69318}"/>
              </a:ext>
            </a:extLst>
          </p:cNvPr>
          <p:cNvSpPr/>
          <p:nvPr userDrawn="1"/>
        </p:nvSpPr>
        <p:spPr>
          <a:xfrm>
            <a:off x="828675" y="685799"/>
            <a:ext cx="7486650" cy="5715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B69691-C06C-4B5E-9696-64BC668C685B}"/>
              </a:ext>
            </a:extLst>
          </p:cNvPr>
          <p:cNvSpPr/>
          <p:nvPr userDrawn="1"/>
        </p:nvSpPr>
        <p:spPr>
          <a:xfrm>
            <a:off x="828674" y="685799"/>
            <a:ext cx="7486650" cy="649891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2AEB32-A158-4FAE-8AAB-A620F3D85930}"/>
              </a:ext>
            </a:extLst>
          </p:cNvPr>
          <p:cNvSpPr txBox="1"/>
          <p:nvPr userDrawn="1"/>
        </p:nvSpPr>
        <p:spPr>
          <a:xfrm>
            <a:off x="960060" y="730892"/>
            <a:ext cx="3878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012156B5-ABB1-4279-B436-81280E42B6D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Graphic 14" descr="Key">
            <a:extLst>
              <a:ext uri="{FF2B5EF4-FFF2-40B4-BE49-F238E27FC236}">
                <a16:creationId xmlns:a16="http://schemas.microsoft.com/office/drawing/2014/main" id="{394BDDD9-3C20-404C-BBFB-0FD9A7B28F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7403" y="730892"/>
            <a:ext cx="553998" cy="55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02A376-BC3E-436E-8C89-91166A2E5693}"/>
              </a:ext>
            </a:extLst>
          </p:cNvPr>
          <p:cNvSpPr txBox="1"/>
          <p:nvPr userDrawn="1"/>
        </p:nvSpPr>
        <p:spPr>
          <a:xfrm>
            <a:off x="495299" y="1095583"/>
            <a:ext cx="54991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600" b="1" i="1" strike="noStrike" spc="3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5D170C-B350-4EE9-95B1-4A67F6E8B2FE}"/>
              </a:ext>
            </a:extLst>
          </p:cNvPr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CDE48B-0837-432F-A534-4020B2CC0F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2005" y="6366114"/>
            <a:ext cx="1573821" cy="3409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6C28E7-C89E-4D31-9308-D2EF0B7D7389}"/>
              </a:ext>
            </a:extLst>
          </p:cNvPr>
          <p:cNvSpPr txBox="1"/>
          <p:nvPr userDrawn="1"/>
        </p:nvSpPr>
        <p:spPr>
          <a:xfrm>
            <a:off x="495299" y="2468771"/>
            <a:ext cx="6400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remember to complete the </a:t>
            </a:r>
            <a:r>
              <a:rPr lang="en-US" sz="2000" b="0" i="1" u="sng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event evaluation</a:t>
            </a:r>
            <a:r>
              <a:rPr lang="en-US" sz="20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Your comments will help us continually improve the quality of our programs.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50EE8D55-EE79-4C5A-A906-6A2565CA82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05838" y="6430089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CC7C5B-6691-4E55-AFD2-0E7F75BBAEBD}"/>
              </a:ext>
            </a:extLst>
          </p:cNvPr>
          <p:cNvSpPr txBox="1"/>
          <p:nvPr userDrawn="1"/>
        </p:nvSpPr>
        <p:spPr>
          <a:xfrm>
            <a:off x="495299" y="6399311"/>
            <a:ext cx="2971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Copyright 2020 Academic Impressions</a:t>
            </a:r>
          </a:p>
        </p:txBody>
      </p:sp>
    </p:spTree>
    <p:extLst>
      <p:ext uri="{BB962C8B-B14F-4D97-AF65-F5344CB8AC3E}">
        <p14:creationId xmlns:p14="http://schemas.microsoft.com/office/powerpoint/2010/main" val="62619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5D03557-2ABA-4611-852B-B2B5C829732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12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900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</a:rPr>
              <a:pPr algn="r">
                <a:defRPr/>
              </a:pPr>
              <a:t>‹#›</a:t>
            </a:fld>
            <a:endParaRPr lang="en-US" sz="900">
              <a:solidFill>
                <a:srgbClr val="595959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F65389-E5E7-4F9B-8C9D-3B37CCF0B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01"/>
            <a:ext cx="9144000" cy="68618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F87411-D7DD-408A-8940-C8E04B9EB8C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B376E3-D200-44C4-BAB6-2FFED94AE309}"/>
              </a:ext>
            </a:extLst>
          </p:cNvPr>
          <p:cNvSpPr/>
          <p:nvPr userDrawn="1"/>
        </p:nvSpPr>
        <p:spPr>
          <a:xfrm>
            <a:off x="0" y="-4240"/>
            <a:ext cx="9144000" cy="6858000"/>
          </a:xfrm>
          <a:prstGeom prst="rect">
            <a:avLst/>
          </a:prstGeom>
          <a:solidFill>
            <a:srgbClr val="08254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74BE41-6689-4739-86D1-95A2EAB2DF21}"/>
              </a:ext>
            </a:extLst>
          </p:cNvPr>
          <p:cNvSpPr/>
          <p:nvPr userDrawn="1"/>
        </p:nvSpPr>
        <p:spPr>
          <a:xfrm>
            <a:off x="828675" y="1720850"/>
            <a:ext cx="7486650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CCFCFC-8A4A-456E-89D8-C2A2021DC7A8}"/>
              </a:ext>
            </a:extLst>
          </p:cNvPr>
          <p:cNvSpPr/>
          <p:nvPr userDrawn="1"/>
        </p:nvSpPr>
        <p:spPr>
          <a:xfrm>
            <a:off x="828674" y="1720850"/>
            <a:ext cx="2962275" cy="34163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BA020BA9-6CE2-4FAE-9281-4F7CB47775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87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+mj-lt"/>
          <a:ea typeface="ＭＳ Ｐゴシック" pitchFamily="19" charset="-128"/>
          <a:cs typeface="ＭＳ Ｐゴシック" pitchFamily="19" charset="-128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19" charset="0"/>
          <a:ea typeface="ＭＳ Ｐゴシック" pitchFamily="19" charset="-128"/>
          <a:cs typeface="ＭＳ Ｐゴシック" pitchFamily="19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19" charset="-128"/>
          <a:cs typeface="ＭＳ Ｐゴシック" pitchFamily="19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ＭＳ Ｐゴシック" pitchFamily="19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ＭＳ Ｐゴシック" pitchFamily="19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ＭＳ Ｐゴシック" pitchFamily="19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ＭＳ Ｐゴシック" pitchFamily="19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506C35F-B202-4859-AAE0-2E18DA1634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01"/>
            <a:ext cx="9144000" cy="6861801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FD8CB3F1-C132-4FA2-9D85-9F1B197179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900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</a:rPr>
              <a:pPr algn="r">
                <a:defRPr/>
              </a:pPr>
              <a:t>‹#›</a:t>
            </a:fld>
            <a:endParaRPr lang="en-US" sz="900">
              <a:solidFill>
                <a:srgbClr val="595959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661511-8942-46E7-AE67-EDB158B71910}"/>
              </a:ext>
            </a:extLst>
          </p:cNvPr>
          <p:cNvSpPr/>
          <p:nvPr userDrawn="1"/>
        </p:nvSpPr>
        <p:spPr>
          <a:xfrm>
            <a:off x="0" y="-4240"/>
            <a:ext cx="9144000" cy="6858000"/>
          </a:xfrm>
          <a:prstGeom prst="rect">
            <a:avLst/>
          </a:prstGeom>
          <a:solidFill>
            <a:srgbClr val="08254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E097D5-DEC4-49C7-845E-DD5E752288E7}"/>
              </a:ext>
            </a:extLst>
          </p:cNvPr>
          <p:cNvSpPr/>
          <p:nvPr userDrawn="1"/>
        </p:nvSpPr>
        <p:spPr>
          <a:xfrm>
            <a:off x="828675" y="482253"/>
            <a:ext cx="7486650" cy="5918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793D03-D77C-47DA-9901-4267390E88BC}"/>
              </a:ext>
            </a:extLst>
          </p:cNvPr>
          <p:cNvSpPr/>
          <p:nvPr userDrawn="1"/>
        </p:nvSpPr>
        <p:spPr>
          <a:xfrm>
            <a:off x="828674" y="482254"/>
            <a:ext cx="7486650" cy="78059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E28B43-6D36-4B6C-9EC3-8F4E09335274}"/>
              </a:ext>
            </a:extLst>
          </p:cNvPr>
          <p:cNvSpPr txBox="1"/>
          <p:nvPr userDrawn="1"/>
        </p:nvSpPr>
        <p:spPr>
          <a:xfrm>
            <a:off x="1000126" y="533995"/>
            <a:ext cx="74675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LEARNING </a:t>
            </a:r>
            <a:r>
              <a:rPr lang="en-US" sz="3800" b="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OUTCOME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7C102E-F471-4586-B257-50DC14DE9F17}"/>
              </a:ext>
            </a:extLst>
          </p:cNvPr>
          <p:cNvSpPr txBox="1"/>
          <p:nvPr userDrawn="1"/>
        </p:nvSpPr>
        <p:spPr>
          <a:xfrm>
            <a:off x="1076467" y="1513824"/>
            <a:ext cx="3723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 participating…</a:t>
            </a:r>
            <a:endParaRPr lang="en-US" sz="240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3EB9C5AE-FF93-4DD7-99A3-E1B29362067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54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BC74511-68FC-4618-88B8-B8DD0C3C4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0" y="0"/>
            <a:ext cx="4953000" cy="6858000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9036846B-040A-4BC0-AD5A-395CA39D39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E816D-70AF-4595-9174-87C2D516AD24}"/>
              </a:ext>
            </a:extLst>
          </p:cNvPr>
          <p:cNvSpPr/>
          <p:nvPr userDrawn="1"/>
        </p:nvSpPr>
        <p:spPr>
          <a:xfrm>
            <a:off x="0" y="0"/>
            <a:ext cx="4942151" cy="6858000"/>
          </a:xfrm>
          <a:prstGeom prst="rect">
            <a:avLst/>
          </a:prstGeom>
          <a:solidFill>
            <a:srgbClr val="082544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CFC35A-CE85-49A5-A4FE-C07971E4BCC2}"/>
              </a:ext>
            </a:extLst>
          </p:cNvPr>
          <p:cNvSpPr/>
          <p:nvPr userDrawn="1"/>
        </p:nvSpPr>
        <p:spPr>
          <a:xfrm>
            <a:off x="3505200" y="611982"/>
            <a:ext cx="3263903" cy="83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31D5F57-3F44-4201-8EFE-8EB7587D8C2E}"/>
              </a:ext>
            </a:extLst>
          </p:cNvPr>
          <p:cNvSpPr txBox="1">
            <a:spLocks/>
          </p:cNvSpPr>
          <p:nvPr userDrawn="1"/>
        </p:nvSpPr>
        <p:spPr>
          <a:xfrm>
            <a:off x="3668334" y="695679"/>
            <a:ext cx="3340104" cy="70167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pc="6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B2CE13-5822-40D0-82F9-57A4FC18B5CE}"/>
              </a:ext>
            </a:extLst>
          </p:cNvPr>
          <p:cNvSpPr/>
          <p:nvPr userDrawn="1"/>
        </p:nvSpPr>
        <p:spPr>
          <a:xfrm flipH="1">
            <a:off x="7010400" y="611981"/>
            <a:ext cx="228600" cy="835818"/>
          </a:xfrm>
          <a:prstGeom prst="rect">
            <a:avLst/>
          </a:prstGeom>
          <a:solidFill>
            <a:srgbClr val="4EB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5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662392-8C60-422C-BD53-5B060C0328C5}"/>
              </a:ext>
            </a:extLst>
          </p:cNvPr>
          <p:cNvSpPr/>
          <p:nvPr userDrawn="1"/>
        </p:nvSpPr>
        <p:spPr>
          <a:xfrm>
            <a:off x="1" y="-1"/>
            <a:ext cx="9144000" cy="6858001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0063658-E2D6-4390-92F2-102AE49FEFD9}"/>
              </a:ext>
            </a:extLst>
          </p:cNvPr>
          <p:cNvSpPr txBox="1">
            <a:spLocks/>
          </p:cNvSpPr>
          <p:nvPr userDrawn="1"/>
        </p:nvSpPr>
        <p:spPr>
          <a:xfrm>
            <a:off x="939825" y="3911600"/>
            <a:ext cx="2847975" cy="199072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D7D56C5-C70A-4777-8FCC-BE84B3472530}"/>
              </a:ext>
            </a:extLst>
          </p:cNvPr>
          <p:cNvCxnSpPr>
            <a:cxnSpLocks/>
          </p:cNvCxnSpPr>
          <p:nvPr userDrawn="1"/>
        </p:nvCxnSpPr>
        <p:spPr>
          <a:xfrm>
            <a:off x="521632" y="4038600"/>
            <a:ext cx="0" cy="2362201"/>
          </a:xfrm>
          <a:prstGeom prst="line">
            <a:avLst/>
          </a:prstGeom>
          <a:ln w="152400">
            <a:solidFill>
              <a:srgbClr val="FAA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3AA4DAB-3C5E-48D7-A9ED-08AADC4565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304800"/>
            <a:ext cx="2385642" cy="516889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9036846B-040A-4BC0-AD5A-395CA39D39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90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5C33C10-F8EA-49E8-B332-B60CEB53A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9F43CA-5563-4BCB-977D-1C93A36BB3DA}"/>
              </a:ext>
            </a:extLst>
          </p:cNvPr>
          <p:cNvSpPr/>
          <p:nvPr userDrawn="1"/>
        </p:nvSpPr>
        <p:spPr>
          <a:xfrm>
            <a:off x="-10610" y="0"/>
            <a:ext cx="915461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CB55DD-9487-40C1-A19A-699BEFF8DD13}"/>
              </a:ext>
            </a:extLst>
          </p:cNvPr>
          <p:cNvSpPr/>
          <p:nvPr userDrawn="1"/>
        </p:nvSpPr>
        <p:spPr>
          <a:xfrm>
            <a:off x="828675" y="1720850"/>
            <a:ext cx="7486650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06A75A-852F-4CAC-996A-7FFBF50E5A6D}"/>
              </a:ext>
            </a:extLst>
          </p:cNvPr>
          <p:cNvSpPr/>
          <p:nvPr userDrawn="1"/>
        </p:nvSpPr>
        <p:spPr>
          <a:xfrm>
            <a:off x="828674" y="1720850"/>
            <a:ext cx="2962275" cy="34163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339F53-5FDF-4B17-9D5C-C83F0C9A8A47}"/>
              </a:ext>
            </a:extLst>
          </p:cNvPr>
          <p:cNvSpPr txBox="1"/>
          <p:nvPr userDrawn="1"/>
        </p:nvSpPr>
        <p:spPr>
          <a:xfrm>
            <a:off x="1257455" y="2626426"/>
            <a:ext cx="30384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</a:t>
            </a:r>
          </a:p>
        </p:txBody>
      </p:sp>
      <p:pic>
        <p:nvPicPr>
          <p:cNvPr id="28" name="Graphic 27" descr="Chat">
            <a:extLst>
              <a:ext uri="{FF2B5EF4-FFF2-40B4-BE49-F238E27FC236}">
                <a16:creationId xmlns:a16="http://schemas.microsoft.com/office/drawing/2014/main" id="{C8F2D9B7-81E8-4054-A02A-819C319F20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32730" y="3190003"/>
            <a:ext cx="1154162" cy="1154162"/>
          </a:xfrm>
          <a:prstGeom prst="rect">
            <a:avLst/>
          </a:prstGeom>
        </p:spPr>
      </p:pic>
      <p:sp>
        <p:nvSpPr>
          <p:cNvPr id="29" name="Rectangle 7">
            <a:extLst>
              <a:ext uri="{FF2B5EF4-FFF2-40B4-BE49-F238E27FC236}">
                <a16:creationId xmlns:a16="http://schemas.microsoft.com/office/drawing/2014/main" id="{729B5C75-8C4F-4651-B003-FC8672AEA9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84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brush, standing&#10;&#10;Description automatically generated">
            <a:extLst>
              <a:ext uri="{FF2B5EF4-FFF2-40B4-BE49-F238E27FC236}">
                <a16:creationId xmlns:a16="http://schemas.microsoft.com/office/drawing/2014/main" id="{9E796620-031A-4DBC-902C-7B32B89D6F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3E4356-75F3-45BB-A41D-6CFE34FF892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A2E031-8AE7-45C9-86D2-23D8348C2FEC}"/>
              </a:ext>
            </a:extLst>
          </p:cNvPr>
          <p:cNvSpPr/>
          <p:nvPr userDrawn="1"/>
        </p:nvSpPr>
        <p:spPr>
          <a:xfrm>
            <a:off x="828675" y="1720850"/>
            <a:ext cx="7486650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5B939-49DC-4C3D-AE9C-0E52E315D299}"/>
              </a:ext>
            </a:extLst>
          </p:cNvPr>
          <p:cNvSpPr/>
          <p:nvPr userDrawn="1"/>
        </p:nvSpPr>
        <p:spPr>
          <a:xfrm>
            <a:off x="828674" y="1720850"/>
            <a:ext cx="2962275" cy="34163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02A376-BC3E-436E-8C89-91166A2E5693}"/>
              </a:ext>
            </a:extLst>
          </p:cNvPr>
          <p:cNvSpPr txBox="1"/>
          <p:nvPr userDrawn="1"/>
        </p:nvSpPr>
        <p:spPr>
          <a:xfrm>
            <a:off x="1371600" y="2589591"/>
            <a:ext cx="22477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POLL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C36B4553-9BCF-4ABD-A810-B0465C842FC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2611" y="3352800"/>
            <a:ext cx="914400" cy="914400"/>
          </a:xfrm>
          <a:prstGeom prst="rect">
            <a:avLst/>
          </a:prstGeom>
        </p:spPr>
      </p:pic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0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light&#10;&#10;Description automatically generated">
            <a:extLst>
              <a:ext uri="{FF2B5EF4-FFF2-40B4-BE49-F238E27FC236}">
                <a16:creationId xmlns:a16="http://schemas.microsoft.com/office/drawing/2014/main" id="{61BCB311-87E5-47E6-A28C-9AA722241F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015"/>
            <a:ext cx="9144000" cy="685398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AE34D9-391E-42ED-B5B7-D975C2D5277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96EECB-53CF-468C-B0A4-E6CDCB69F2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3E4356-75F3-45BB-A41D-6CFE34FF892F}"/>
              </a:ext>
            </a:extLst>
          </p:cNvPr>
          <p:cNvSpPr/>
          <p:nvPr userDrawn="1"/>
        </p:nvSpPr>
        <p:spPr>
          <a:xfrm>
            <a:off x="0" y="-4015"/>
            <a:ext cx="9144000" cy="6858000"/>
          </a:xfrm>
          <a:prstGeom prst="rect">
            <a:avLst/>
          </a:prstGeom>
          <a:solidFill>
            <a:srgbClr val="082544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A2E031-8AE7-45C9-86D2-23D8348C2FEC}"/>
              </a:ext>
            </a:extLst>
          </p:cNvPr>
          <p:cNvSpPr/>
          <p:nvPr userDrawn="1"/>
        </p:nvSpPr>
        <p:spPr>
          <a:xfrm>
            <a:off x="828675" y="1720850"/>
            <a:ext cx="7486650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5B939-49DC-4C3D-AE9C-0E52E315D299}"/>
              </a:ext>
            </a:extLst>
          </p:cNvPr>
          <p:cNvSpPr/>
          <p:nvPr userDrawn="1"/>
        </p:nvSpPr>
        <p:spPr>
          <a:xfrm>
            <a:off x="828674" y="1720850"/>
            <a:ext cx="2962275" cy="3416300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02A376-BC3E-436E-8C89-91166A2E5693}"/>
              </a:ext>
            </a:extLst>
          </p:cNvPr>
          <p:cNvSpPr txBox="1"/>
          <p:nvPr userDrawn="1"/>
        </p:nvSpPr>
        <p:spPr>
          <a:xfrm>
            <a:off x="904874" y="2678607"/>
            <a:ext cx="33780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spc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E8979437-C20A-4FAE-9A30-0C752D1DAE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67725" y="6400801"/>
            <a:ext cx="4381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fld id="{0A3DD9D9-BE77-405B-B3A2-7E159B90A489}" type="slidenum">
              <a:rPr lang="en-US"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24181F59-4EB9-41FF-B8B6-C8D6A29480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088" y="3158982"/>
            <a:ext cx="1387618" cy="138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1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ra.hardin@marquette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hyperlink" Target="https://www.flickr.com/photos/identicard/4305911075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lickr.com/photos/pieterouwerkerk/706401207/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technofaq.org/posts/2016/11/creating-protection-plan-for-a-small-business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hyperlink" Target="https://pxhere.com/en/photo/868158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DE0CFE0-0C9C-45A5-8537-5B67B00F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48" y="2879434"/>
            <a:ext cx="8603343" cy="1099131"/>
          </a:xfrm>
        </p:spPr>
        <p:txBody>
          <a:bodyPr/>
          <a:lstStyle/>
          <a:p>
            <a:r>
              <a:rPr lang="en-US" dirty="0"/>
              <a:t>Title IX Evidence Collection: </a:t>
            </a:r>
            <a:br>
              <a:rPr lang="en-US" dirty="0"/>
            </a:br>
            <a:r>
              <a:rPr lang="en-US" sz="3200" b="0" i="1" dirty="0"/>
              <a:t>Strategies to Ensure a Complete Investigation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E186FB7-57C6-4C30-B088-080AADE87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54634" y="4413334"/>
            <a:ext cx="5499020" cy="254925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Open Sans"/>
              </a:rPr>
              <a:t>Title IX Deputy Coordinator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E494A94-F93E-44A1-A9AC-AE83A2A546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4634" y="4164536"/>
            <a:ext cx="4476644" cy="280663"/>
          </a:xfrm>
        </p:spPr>
        <p:txBody>
          <a:bodyPr/>
          <a:lstStyle/>
          <a:p>
            <a:r>
              <a:rPr lang="en-US" b="1" dirty="0"/>
              <a:t>Cara Hardin, J.D.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728A617-9E2D-4D53-99E9-53F08193AE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54634" y="4923184"/>
            <a:ext cx="3481561" cy="254925"/>
          </a:xfrm>
        </p:spPr>
        <p:txBody>
          <a:bodyPr/>
          <a:lstStyle/>
          <a:p>
            <a:r>
              <a:rPr lang="es-ES" dirty="0">
                <a:hlinkClick r:id="rId3"/>
              </a:rPr>
              <a:t>cara.hardin@marquette.edu</a:t>
            </a:r>
            <a:r>
              <a:rPr lang="es-ES" dirty="0"/>
              <a:t> </a:t>
            </a:r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373FFE1-6B94-4CAD-82C7-10292CAE599C}"/>
              </a:ext>
            </a:extLst>
          </p:cNvPr>
          <p:cNvSpPr txBox="1">
            <a:spLocks/>
          </p:cNvSpPr>
          <p:nvPr/>
        </p:nvSpPr>
        <p:spPr>
          <a:xfrm>
            <a:off x="2155282" y="4668259"/>
            <a:ext cx="5680089" cy="2549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sym typeface="Arial"/>
              </a:rPr>
              <a:t>Marquette University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63EB11B3-0966-43CF-BCA8-844FAE901A35}"/>
              </a:ext>
            </a:extLst>
          </p:cNvPr>
          <p:cNvSpPr txBox="1">
            <a:spLocks/>
          </p:cNvSpPr>
          <p:nvPr/>
        </p:nvSpPr>
        <p:spPr>
          <a:xfrm>
            <a:off x="2154634" y="5178109"/>
            <a:ext cx="5680089" cy="2549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sym typeface="Arial"/>
              </a:rPr>
              <a:t>May 11, 2021</a:t>
            </a:r>
          </a:p>
        </p:txBody>
      </p:sp>
      <p:pic>
        <p:nvPicPr>
          <p:cNvPr id="1026" name="Picture 2" descr="Headshot of Cara Hardin, Instructor">
            <a:extLst>
              <a:ext uri="{FF2B5EF4-FFF2-40B4-BE49-F238E27FC236}">
                <a16:creationId xmlns:a16="http://schemas.microsoft.com/office/drawing/2014/main" id="{001716C6-D79F-4C41-96C3-F26C8113A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6048" y="4033248"/>
            <a:ext cx="1541572" cy="15415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8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EBE958-3118-417E-943C-65A60EFAA7D8}"/>
              </a:ext>
            </a:extLst>
          </p:cNvPr>
          <p:cNvSpPr txBox="1"/>
          <p:nvPr/>
        </p:nvSpPr>
        <p:spPr>
          <a:xfrm>
            <a:off x="450617" y="1458150"/>
            <a:ext cx="85254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a timeline surrounding the alleged incident:</a:t>
            </a:r>
          </a:p>
          <a:p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Exposes the gaps in the investigation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Documents the movement of the parties and witnesses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Helps identify inconsistencies or serves to corroborate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Validates or refutes alibis </a:t>
            </a:r>
          </a:p>
        </p:txBody>
      </p:sp>
      <p:pic>
        <p:nvPicPr>
          <p:cNvPr id="7" name="Picture 7" descr="Icon&#10;&#10;Description automatically generated">
            <a:extLst>
              <a:ext uri="{FF2B5EF4-FFF2-40B4-BE49-F238E27FC236}">
                <a16:creationId xmlns:a16="http://schemas.microsoft.com/office/drawing/2014/main" id="{E52AC5EA-095A-4C47-8BC0-E70CB2C695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6E42367B-6925-A84D-ADDA-6B84CD3D0717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Essential Tool: </a:t>
            </a:r>
            <a:r>
              <a:rPr lang="en-US" sz="3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a Timeline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CC4900-A6CD-9A47-B7A5-B43511044284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224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EBE958-3118-417E-943C-65A60EFAA7D8}"/>
              </a:ext>
            </a:extLst>
          </p:cNvPr>
          <p:cNvSpPr txBox="1"/>
          <p:nvPr/>
        </p:nvSpPr>
        <p:spPr>
          <a:xfrm>
            <a:off x="450617" y="1387202"/>
            <a:ext cx="4724923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to look to build your timeline:</a:t>
            </a:r>
          </a:p>
          <a:p>
            <a:endParaRPr lang="en-US" sz="2400" dirty="0">
              <a:solidFill>
                <a:srgbClr val="082544"/>
              </a:solidFill>
              <a:latin typeface="Open Sans"/>
              <a:ea typeface="Open Sans"/>
              <a:cs typeface="Open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Timestamps within electronic communications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B8AC7014-8C2A-6A47-A503-B55938421A45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Timeline: </a:t>
            </a:r>
            <a:r>
              <a:rPr lang="en-US" sz="3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How-To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06C999-E8A5-834B-A752-483109D78A0F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5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EBE958-3118-417E-943C-65A60EFAA7D8}"/>
              </a:ext>
            </a:extLst>
          </p:cNvPr>
          <p:cNvSpPr txBox="1"/>
          <p:nvPr/>
        </p:nvSpPr>
        <p:spPr>
          <a:xfrm>
            <a:off x="450617" y="1040314"/>
            <a:ext cx="8525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to look to build your timeline: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Timestamps within video surveillance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mage of a residence hall entranceway">
            <a:extLst>
              <a:ext uri="{FF2B5EF4-FFF2-40B4-BE49-F238E27FC236}">
                <a16:creationId xmlns:a16="http://schemas.microsoft.com/office/drawing/2014/main" id="{C48468B2-95A6-467F-A0C3-38F78834A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834" y="2098543"/>
            <a:ext cx="6800331" cy="379395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764C795-9073-4E95-8F9D-1816F6040DE9}"/>
              </a:ext>
            </a:extLst>
          </p:cNvPr>
          <p:cNvSpPr/>
          <p:nvPr/>
        </p:nvSpPr>
        <p:spPr>
          <a:xfrm>
            <a:off x="4396126" y="5248373"/>
            <a:ext cx="2877015" cy="7300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1D4933B4-ECA8-4047-AD8B-7C5CBEC5030D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Timeline: </a:t>
            </a:r>
            <a:r>
              <a:rPr lang="en-US" sz="3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How-To (cont.)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003E30-2199-E344-A11D-DE04F8DB0796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91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EBE958-3118-417E-943C-65A60EFAA7D8}"/>
              </a:ext>
            </a:extLst>
          </p:cNvPr>
          <p:cNvSpPr txBox="1"/>
          <p:nvPr/>
        </p:nvSpPr>
        <p:spPr>
          <a:xfrm>
            <a:off x="5460234" y="1039254"/>
            <a:ext cx="3611937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to look to build your timeline:</a:t>
            </a:r>
          </a:p>
          <a:p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Hospital records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Receipts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911 dispatch records/calls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90971449-6D74-D34C-9D8D-9B3C26535D73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Timeline: </a:t>
            </a:r>
            <a:r>
              <a:rPr lang="en-US" sz="3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How-To (cont.)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336840-CF3B-7042-A52F-602C033D250A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219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EBE958-3118-417E-943C-65A60EFAA7D8}"/>
              </a:ext>
            </a:extLst>
          </p:cNvPr>
          <p:cNvSpPr txBox="1"/>
          <p:nvPr/>
        </p:nvSpPr>
        <p:spPr>
          <a:xfrm>
            <a:off x="450617" y="1204097"/>
            <a:ext cx="8525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to look to build your timeline: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University access records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A building entry card reader with a person entering with their card">
            <a:extLst>
              <a:ext uri="{FF2B5EF4-FFF2-40B4-BE49-F238E27FC236}">
                <a16:creationId xmlns:a16="http://schemas.microsoft.com/office/drawing/2014/main" id="{7E555D1F-8BDC-4FBF-8C21-CFAD4F80F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67763" y="2404426"/>
            <a:ext cx="4891144" cy="327241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BBA3FE5-F43D-1E43-AD2C-4F5508E163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48360195-71BF-244D-94B1-C495220CE288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Your Timeline: </a:t>
            </a:r>
            <a:r>
              <a:rPr lang="en-US" sz="3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How-To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BBABD8-0979-404E-92E7-D3E703F6FB43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66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938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D05364-8EB3-4E0B-866A-2B72B9D28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89936" y="2747356"/>
            <a:ext cx="4123286" cy="1363287"/>
          </a:xfrm>
        </p:spPr>
        <p:txBody>
          <a:bodyPr lIns="91440" tIns="45720" rIns="91440" bIns="45720" anchor="t"/>
          <a:lstStyle/>
          <a:p>
            <a:r>
              <a:rPr lang="en-US" b="1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Small Group Activity</a:t>
            </a:r>
          </a:p>
          <a:p>
            <a:r>
              <a:rPr lang="en-US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Scenario #1</a:t>
            </a:r>
          </a:p>
          <a:p>
            <a:r>
              <a:rPr lang="en-US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Practicing with a Timeline</a:t>
            </a:r>
          </a:p>
        </p:txBody>
      </p:sp>
    </p:spTree>
    <p:extLst>
      <p:ext uri="{BB962C8B-B14F-4D97-AF65-F5344CB8AC3E}">
        <p14:creationId xmlns:p14="http://schemas.microsoft.com/office/powerpoint/2010/main" val="3318955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897AEF-DB1F-4115-9614-63D5F041C870}"/>
              </a:ext>
            </a:extLst>
          </p:cNvPr>
          <p:cNvSpPr/>
          <p:nvPr/>
        </p:nvSpPr>
        <p:spPr>
          <a:xfrm>
            <a:off x="812051" y="3955312"/>
            <a:ext cx="1165606" cy="1180214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EBECAD-59A8-864F-8E82-4A7C6E068276}"/>
              </a:ext>
            </a:extLst>
          </p:cNvPr>
          <p:cNvSpPr/>
          <p:nvPr/>
        </p:nvSpPr>
        <p:spPr>
          <a:xfrm>
            <a:off x="229247" y="3489800"/>
            <a:ext cx="1165606" cy="1180214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11F3E-1591-4E93-9E34-0FC5A915FD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2050" y="4736516"/>
            <a:ext cx="7679810" cy="939340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 2: Testimonial Evidence  </a:t>
            </a:r>
            <a:r>
              <a:rPr lang="en-US" sz="3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Rapport and Asking the Right Questions</a:t>
            </a:r>
          </a:p>
        </p:txBody>
      </p:sp>
    </p:spTree>
    <p:extLst>
      <p:ext uri="{BB962C8B-B14F-4D97-AF65-F5344CB8AC3E}">
        <p14:creationId xmlns:p14="http://schemas.microsoft.com/office/powerpoint/2010/main" val="589790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508806" y="1292676"/>
            <a:ext cx="8270872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Party/witness interviews: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>
              <a:buAutoNum type="arabicPeriod"/>
              <a:defRPr/>
            </a:pPr>
            <a:r>
              <a:rPr lang="en-US" sz="2400" dirty="0">
                <a:solidFill>
                  <a:srgbClr val="082544"/>
                </a:solidFill>
                <a:latin typeface="Open Sans"/>
                <a:ea typeface="Open Sans"/>
                <a:cs typeface="Open Sans"/>
              </a:rPr>
              <a:t>Building rapport</a:t>
            </a:r>
          </a:p>
          <a:p>
            <a:pPr marL="914400" lvl="1" indent="-457200">
              <a:buAutoNum type="arabicPeriod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>
              <a:buAutoNum type="arabicPeriod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Effective questioning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7EA8A93F-50F8-F74F-8F1F-ED5D72302F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E267AC87-7C79-3E40-AB17-18524AB9B4B5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Party/Witness Interviews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2006DD-5EC8-1F45-B70A-DC6B339971F7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323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70764" y="1080277"/>
            <a:ext cx="8270872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914400" lvl="1" indent="-457200">
              <a:buAutoNum type="arabicPeriod"/>
              <a:defRPr/>
            </a:pPr>
            <a:r>
              <a:rPr lang="en-US" sz="2400" dirty="0">
                <a:solidFill>
                  <a:srgbClr val="082544"/>
                </a:solidFill>
                <a:latin typeface="Open Sans"/>
                <a:ea typeface="Open Sans"/>
                <a:cs typeface="Open Sans"/>
              </a:rPr>
              <a:t>Building rapport</a:t>
            </a:r>
          </a:p>
          <a:p>
            <a:pPr marL="914400" lvl="1" indent="-457200">
              <a:buAutoNum type="arabicPeriod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mutual interests or commonalities between the investigator and the interviewee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Attentive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Transparent </a:t>
            </a: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about the </a:t>
            </a: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investigation</a:t>
            </a: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process </a:t>
            </a:r>
            <a:r>
              <a:rPr lang="en-US" sz="2000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t</a:t>
            </a: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 investigator’s role within it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rovide control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</a:t>
            </a:r>
            <a:r>
              <a:rPr lang="en-US" sz="20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questions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D8E020B-4834-0349-807F-6443C3646D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DE105448-A196-B940-8D8C-EC6A11DDB0FE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Gathering Evidence: </a:t>
            </a:r>
            <a:r>
              <a:rPr lang="en-US" sz="30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Rapport</a:t>
            </a:r>
            <a:endParaRPr lang="en-US" sz="3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EA0AE2-BBF1-F548-B800-C22D0DC27286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37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3234CB-3381-46EB-AABF-C146CD9384D6}"/>
              </a:ext>
            </a:extLst>
          </p:cNvPr>
          <p:cNvSpPr txBox="1"/>
          <p:nvPr/>
        </p:nvSpPr>
        <p:spPr>
          <a:xfrm>
            <a:off x="1005463" y="1340098"/>
            <a:ext cx="6865338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Zoom Features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Mics (keep muted please)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Camera (option to keep on or off)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+mj-lt"/>
              <a:buAutoNum type="alphaUcPeriod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Chat Box</a:t>
            </a: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 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Use </a:t>
            </a: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ask questions or respond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Send Rabia a private message for anonymous questions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To find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downloadable files during the presentation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send private messages to each other or host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Recording (</a:t>
            </a: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available 10 days from today)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Participant List with Emoji’s</a:t>
            </a:r>
            <a:endParaRPr kumimoji="0" lang="en-US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Change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Name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: First Name</a:t>
            </a:r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Last Name Initial, </a:t>
            </a:r>
            <a:r>
              <a:rPr lang="en-US" dirty="0" err="1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Insititution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Hover over your name, select “more” then “rename” </a:t>
            </a:r>
          </a:p>
        </p:txBody>
      </p:sp>
      <p:pic>
        <p:nvPicPr>
          <p:cNvPr id="1028" name="Picture 4" descr="Zoom logo">
            <a:extLst>
              <a:ext uri="{FF2B5EF4-FFF2-40B4-BE49-F238E27FC236}">
                <a16:creationId xmlns:a16="http://schemas.microsoft.com/office/drawing/2014/main" id="{6622806D-7AB1-423C-B737-B0BDD6CA4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7787" y="1413164"/>
            <a:ext cx="1280197" cy="128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3404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E627E3-22E5-4D0D-899B-70848C645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4004" y="2912463"/>
            <a:ext cx="3932238" cy="1033073"/>
          </a:xfrm>
        </p:spPr>
        <p:txBody>
          <a:bodyPr lIns="91440" tIns="45720" rIns="91440" bIns="45720" anchor="t"/>
          <a:lstStyle/>
          <a:p>
            <a:r>
              <a:rPr lang="en-US" b="1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</a:t>
            </a:r>
          </a:p>
          <a:p>
            <a:r>
              <a:rPr lang="en-US" b="1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“Rapport building”</a:t>
            </a:r>
          </a:p>
        </p:txBody>
      </p:sp>
    </p:spTree>
    <p:extLst>
      <p:ext uri="{BB962C8B-B14F-4D97-AF65-F5344CB8AC3E}">
        <p14:creationId xmlns:p14="http://schemas.microsoft.com/office/powerpoint/2010/main" val="2348371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536803" y="1203902"/>
            <a:ext cx="8270872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+mj-lt"/>
              <a:buAutoNum type="arabicPeriod" startAt="2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Effective questioning</a:t>
            </a:r>
          </a:p>
          <a:p>
            <a:pPr marL="914400" lvl="1" indent="-457200">
              <a:buFont typeface="+mj-lt"/>
              <a:buAutoNum type="arabicPeriod" startAt="2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Seeking a narrative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Closed v. Open-Ended Questions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/>
                <a:ea typeface="Open Sans"/>
                <a:cs typeface="Open Sans"/>
              </a:rPr>
              <a:t>The Funnel Method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Questioning Pitfalls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CD451ABE-E6FB-EE4D-B69F-409C37FBB6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4603A4FA-A27D-844E-81D1-2EFCD47369F5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Effective Questioning</a:t>
            </a:r>
            <a:endParaRPr lang="en-US" sz="3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03A3E9-0658-8A4E-B50C-1D7B732312AB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0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CDE8476-B87E-4C2B-95C9-1F788AA8E826}"/>
              </a:ext>
            </a:extLst>
          </p:cNvPr>
          <p:cNvSpPr txBox="1"/>
          <p:nvPr/>
        </p:nvSpPr>
        <p:spPr>
          <a:xfrm>
            <a:off x="748215" y="1384672"/>
            <a:ext cx="2576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Closed Questions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822EFB-5846-48E7-AFAC-B4DB120C7900}"/>
              </a:ext>
            </a:extLst>
          </p:cNvPr>
          <p:cNvSpPr txBox="1"/>
          <p:nvPr/>
        </p:nvSpPr>
        <p:spPr>
          <a:xfrm>
            <a:off x="5687216" y="1383390"/>
            <a:ext cx="316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Open-Ended Questions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BD18B2-DA03-4C86-B6FC-0800B988C7D9}"/>
              </a:ext>
            </a:extLst>
          </p:cNvPr>
          <p:cNvSpPr txBox="1"/>
          <p:nvPr/>
        </p:nvSpPr>
        <p:spPr>
          <a:xfrm>
            <a:off x="320512" y="2182283"/>
            <a:ext cx="3207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went to the party with the Complainant and your roommate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9CB690-1301-4F73-9012-74D8463667FC}"/>
              </a:ext>
            </a:extLst>
          </p:cNvPr>
          <p:cNvSpPr txBox="1"/>
          <p:nvPr/>
        </p:nvSpPr>
        <p:spPr>
          <a:xfrm>
            <a:off x="5710086" y="2122912"/>
            <a:ext cx="352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went with you to the party?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FD6AD4-51DD-482E-A04E-96CBB66C3852}"/>
              </a:ext>
            </a:extLst>
          </p:cNvPr>
          <p:cNvSpPr txBox="1"/>
          <p:nvPr/>
        </p:nvSpPr>
        <p:spPr>
          <a:xfrm>
            <a:off x="320512" y="3332246"/>
            <a:ext cx="393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said “no” when the Respondent kissed you.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C79246-65B5-4C32-8C58-998D19B770F2}"/>
              </a:ext>
            </a:extLst>
          </p:cNvPr>
          <p:cNvSpPr txBox="1"/>
          <p:nvPr/>
        </p:nvSpPr>
        <p:spPr>
          <a:xfrm>
            <a:off x="5687216" y="3332246"/>
            <a:ext cx="3275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did you respond when the Respondent kissed you?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D7376F-53FC-4814-9705-3BD5080E3A43}"/>
              </a:ext>
            </a:extLst>
          </p:cNvPr>
          <p:cNvSpPr txBox="1"/>
          <p:nvPr/>
        </p:nvSpPr>
        <p:spPr>
          <a:xfrm>
            <a:off x="320512" y="4474722"/>
            <a:ext cx="3207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 you said “no,” you shoved the Respondent to the ground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B111EC-BBE6-454B-8215-9520760D3CFC}"/>
              </a:ext>
            </a:extLst>
          </p:cNvPr>
          <p:cNvSpPr txBox="1"/>
          <p:nvPr/>
        </p:nvSpPr>
        <p:spPr>
          <a:xfrm>
            <a:off x="5687216" y="4587914"/>
            <a:ext cx="3932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happened next?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A683E82-1653-4E97-9423-ED5F1B869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5755" y="2222241"/>
            <a:ext cx="1524000" cy="447675"/>
          </a:xfrm>
          <a:prstGeom prst="rightArrow">
            <a:avLst/>
          </a:prstGeom>
          <a:solidFill>
            <a:srgbClr val="0075DB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E624374B-6D7D-4149-89F1-1D93F0EC2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5755" y="3411781"/>
            <a:ext cx="1524000" cy="447675"/>
          </a:xfrm>
          <a:prstGeom prst="rightArrow">
            <a:avLst/>
          </a:prstGeom>
          <a:solidFill>
            <a:srgbClr val="0075DB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ED00DF4-62DB-4D74-AC0A-6234FB1AF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5754" y="4548743"/>
            <a:ext cx="1523999" cy="447675"/>
          </a:xfrm>
          <a:prstGeom prst="rightArrow">
            <a:avLst/>
          </a:prstGeom>
          <a:solidFill>
            <a:srgbClr val="0075DB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B81D7E81-D453-DB41-9C74-7119C96F712B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Closed v. Open-Ended Questions</a:t>
            </a:r>
            <a:endParaRPr lang="en-US" sz="3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D76927-04F1-4842-BB0E-96B33ABB2371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72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of a funnel">
            <a:extLst>
              <a:ext uri="{FF2B5EF4-FFF2-40B4-BE49-F238E27FC236}">
                <a16:creationId xmlns:a16="http://schemas.microsoft.com/office/drawing/2014/main" id="{6446EF36-E919-44B5-911F-962407CD2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036" y="1135363"/>
            <a:ext cx="4544568" cy="3632640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EE01373B-0580-44B3-AE07-FC6AE75C72CA}"/>
              </a:ext>
            </a:extLst>
          </p:cNvPr>
          <p:cNvSpPr/>
          <p:nvPr/>
        </p:nvSpPr>
        <p:spPr>
          <a:xfrm>
            <a:off x="1282090" y="1074976"/>
            <a:ext cx="567890" cy="5051413"/>
          </a:xfrm>
          <a:prstGeom prst="leftBrace">
            <a:avLst/>
          </a:prstGeom>
          <a:noFill/>
          <a:ln w="25400">
            <a:solidFill>
              <a:srgbClr val="007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FF1598-8C94-46CA-899E-F265F8F60413}"/>
              </a:ext>
            </a:extLst>
          </p:cNvPr>
          <p:cNvSpPr txBox="1"/>
          <p:nvPr/>
        </p:nvSpPr>
        <p:spPr>
          <a:xfrm>
            <a:off x="0" y="3369849"/>
            <a:ext cx="1121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84DAD-715F-4D3A-9FF4-FC4E5A1678EA}"/>
              </a:ext>
            </a:extLst>
          </p:cNvPr>
          <p:cNvSpPr txBox="1"/>
          <p:nvPr/>
        </p:nvSpPr>
        <p:spPr>
          <a:xfrm>
            <a:off x="4686978" y="4298953"/>
            <a:ext cx="3274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…… to clarify or commit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F64B48-F337-445E-8A11-5F47505BF894}"/>
              </a:ext>
            </a:extLst>
          </p:cNvPr>
          <p:cNvSpPr txBox="1"/>
          <p:nvPr/>
        </p:nvSpPr>
        <p:spPr>
          <a:xfrm>
            <a:off x="4747210" y="5689723"/>
            <a:ext cx="3274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…… you’re understood</a:t>
            </a:r>
          </a:p>
        </p:txBody>
      </p:sp>
      <p:sp>
        <p:nvSpPr>
          <p:cNvPr id="11" name="Arrow: Down 10" descr="Image of a down arrow at the end of the funnel with the word &quot;check&quot; printed on it.">
            <a:extLst>
              <a:ext uri="{FF2B5EF4-FFF2-40B4-BE49-F238E27FC236}">
                <a16:creationId xmlns:a16="http://schemas.microsoft.com/office/drawing/2014/main" id="{E468E82E-862B-466A-A334-A6F4735D85A5}"/>
              </a:ext>
            </a:extLst>
          </p:cNvPr>
          <p:cNvSpPr/>
          <p:nvPr/>
        </p:nvSpPr>
        <p:spPr>
          <a:xfrm>
            <a:off x="4218629" y="4649061"/>
            <a:ext cx="567890" cy="1477328"/>
          </a:xfrm>
          <a:prstGeom prst="downArrow">
            <a:avLst/>
          </a:prstGeom>
          <a:solidFill>
            <a:srgbClr val="007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C9A9C8-0CB3-4DD2-B169-99BB62205A84}"/>
              </a:ext>
            </a:extLst>
          </p:cNvPr>
          <p:cNvSpPr txBox="1"/>
          <p:nvPr/>
        </p:nvSpPr>
        <p:spPr>
          <a:xfrm>
            <a:off x="4332741" y="4649061"/>
            <a:ext cx="261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4E7B76-6C60-4B56-9E73-CF5C39C81F7A}"/>
              </a:ext>
            </a:extLst>
          </p:cNvPr>
          <p:cNvSpPr txBox="1"/>
          <p:nvPr/>
        </p:nvSpPr>
        <p:spPr>
          <a:xfrm>
            <a:off x="4849648" y="3646848"/>
            <a:ext cx="3274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…… to solicit additional detail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DFBFAF-68B1-4683-A508-A9F15D9B0938}"/>
              </a:ext>
            </a:extLst>
          </p:cNvPr>
          <p:cNvSpPr txBox="1"/>
          <p:nvPr/>
        </p:nvSpPr>
        <p:spPr>
          <a:xfrm>
            <a:off x="4975888" y="3001674"/>
            <a:ext cx="387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…… to clarify and narrow focus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7404F8-1692-4EFF-97A8-5446DBD411F7}"/>
              </a:ext>
            </a:extLst>
          </p:cNvPr>
          <p:cNvSpPr txBox="1"/>
          <p:nvPr/>
        </p:nvSpPr>
        <p:spPr>
          <a:xfrm>
            <a:off x="5477178" y="2123469"/>
            <a:ext cx="3274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…… open-ended questions to solicit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76536F-EA06-4D22-B39A-89464615B815}"/>
              </a:ext>
            </a:extLst>
          </p:cNvPr>
          <p:cNvSpPr txBox="1"/>
          <p:nvPr/>
        </p:nvSpPr>
        <p:spPr>
          <a:xfrm>
            <a:off x="3180968" y="3999180"/>
            <a:ext cx="15508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Exhaust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93A5FE-4977-4937-BFFF-083AEE794D68}"/>
              </a:ext>
            </a:extLst>
          </p:cNvPr>
          <p:cNvSpPr txBox="1"/>
          <p:nvPr/>
        </p:nvSpPr>
        <p:spPr>
          <a:xfrm>
            <a:off x="4788919" y="3933235"/>
            <a:ext cx="26894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….. anything else?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C681A5CB-0714-2A47-84C9-A73EDC9315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20" name="Content Placeholder 12">
            <a:extLst>
              <a:ext uri="{FF2B5EF4-FFF2-40B4-BE49-F238E27FC236}">
                <a16:creationId xmlns:a16="http://schemas.microsoft.com/office/drawing/2014/main" id="{26375ECC-91C1-4945-ADA5-F3DF980102C7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Funnel Method</a:t>
            </a:r>
            <a:endParaRPr lang="en-US" sz="3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89C5F1-554D-5A40-A42D-536EA95BCAC3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49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987010-3F51-470A-8BA3-0D4F31E24288}"/>
              </a:ext>
            </a:extLst>
          </p:cNvPr>
          <p:cNvSpPr txBox="1"/>
          <p:nvPr/>
        </p:nvSpPr>
        <p:spPr>
          <a:xfrm>
            <a:off x="450617" y="1065416"/>
            <a:ext cx="8625651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Open-ended questions allows the interviewee to “fill the space”</a:t>
            </a:r>
          </a:p>
          <a:p>
            <a:pPr marL="342900" indent="-342900">
              <a:buFont typeface="Wingdings"/>
              <a:buChar char="Ø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/>
              <a:buChar char="Ø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by asking broad questions like…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 “Tell me about your evening the night of August 22…”</a:t>
            </a:r>
          </a:p>
          <a:p>
            <a:pPr lvl="1"/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  “Please walk me through your time at the fraternity party….”</a:t>
            </a:r>
          </a:p>
          <a:p>
            <a:pPr lvl="1"/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/>
              <a:buChar char="Ø"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 narrowing the questioning based on what you learned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 “Tell me more about…”  </a:t>
            </a:r>
          </a:p>
          <a:p>
            <a:pPr lvl="1"/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 “Please explain further how….”</a:t>
            </a:r>
          </a:p>
          <a:p>
            <a:pPr lvl="1"/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A227710A-1BCE-CE4D-A9A2-0FE001A6A61E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Open-Ended Questions</a:t>
            </a:r>
            <a:endParaRPr lang="en-US" sz="3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A5FA90-0A8D-5C46-9C15-C93FA044FCD2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144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372901" y="1359177"/>
            <a:ext cx="8270872" cy="32624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257300" lvl="2" indent="-342900">
              <a:buFont typeface="Wingdings"/>
              <a:buChar char="Ø"/>
              <a:defRPr/>
            </a:pPr>
            <a:endParaRPr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/>
              <a:cs typeface="Calibri" panose="020F0502020204030204"/>
            </a:endParaRPr>
          </a:p>
          <a:p>
            <a:pPr marL="914400" lvl="1" indent="-457200">
              <a:buAutoNum type="arabicPeriod" startAt="2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045BE1-CE4B-4C0D-B054-2ECC2E3F1F58}"/>
              </a:ext>
            </a:extLst>
          </p:cNvPr>
          <p:cNvSpPr txBox="1"/>
          <p:nvPr/>
        </p:nvSpPr>
        <p:spPr>
          <a:xfrm>
            <a:off x="500228" y="1359177"/>
            <a:ext cx="8270871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importance of transitions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 “I want to take you back to the part where you   </a:t>
            </a:r>
            <a:b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talked about….”</a:t>
            </a:r>
          </a:p>
          <a:p>
            <a:pPr lvl="1"/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 “Let’s focus on your conversation with your </a:t>
            </a:r>
            <a:b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roommate after you got home…”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B240CD8-4198-B54E-BD8F-C812754C03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B8F95782-4161-E24F-947E-F83579138550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Effective Questioning (cont.)</a:t>
            </a:r>
            <a:endParaRPr lang="en-US" sz="3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223D1D-FD13-544E-BBCB-F8180A913E29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815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32FCDD-37E8-4A65-8FAB-D92040BFB3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5378" y="2716212"/>
            <a:ext cx="4041626" cy="1425575"/>
          </a:xfrm>
        </p:spPr>
        <p:txBody>
          <a:bodyPr lIns="91440" tIns="45720" rIns="91440" bIns="45720" anchor="t"/>
          <a:lstStyle/>
          <a:p>
            <a:r>
              <a:rPr lang="en-US" b="1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Effective Questioning</a:t>
            </a:r>
          </a:p>
          <a:p>
            <a:pPr marL="457200" indent="-457200">
              <a:buAutoNum type="romanUcPeriod"/>
            </a:pPr>
            <a:r>
              <a:rPr lang="en-US" b="1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</a:t>
            </a:r>
          </a:p>
          <a:p>
            <a:pPr marL="457200" indent="-457200">
              <a:buAutoNum type="romanUcPeriod"/>
            </a:pPr>
            <a:r>
              <a:rPr lang="en-US" b="1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Small group critique</a:t>
            </a:r>
          </a:p>
          <a:p>
            <a:endParaRPr lang="en-US" b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351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014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69010" y="612844"/>
            <a:ext cx="8858922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/>
              <a:cs typeface="Calibri" panose="020F0502020204030204"/>
            </a:endParaRP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Asking open-ended questions in a leading/closed manner.</a:t>
            </a:r>
          </a:p>
          <a:p>
            <a:pPr marL="914400" lvl="1" indent="-457200">
              <a:buFont typeface="+mj-lt"/>
              <a:buAutoNum type="arabicPeriod"/>
              <a:defRPr/>
            </a:pPr>
            <a:endParaRPr lang="en-US" sz="2000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lvl="2">
              <a:defRPr/>
            </a:pPr>
            <a:r>
              <a:rPr lang="en-US" sz="2000" i="1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“Did you go to the police right after you left Respondent’s apartment?”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000" i="1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lvl="2">
              <a:defRPr/>
            </a:pPr>
            <a:r>
              <a:rPr lang="en-US" sz="2000" i="1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“Were you scared when your partner’s hands were around your neck?”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000" i="1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Asking compound questions</a:t>
            </a:r>
            <a:endParaRPr lang="en-US" sz="2400" b="1" i="1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kumimoji="0" lang="en-US" sz="2400" b="0" i="0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/>
              <a:cs typeface="Calibri" panose="020F0502020204030204"/>
            </a:endParaRPr>
          </a:p>
          <a:p>
            <a:pPr lvl="2"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/>
                <a:cs typeface="Calibri" panose="020F0502020204030204"/>
              </a:rPr>
              <a:t>“Describe what you saw, what you heard, and what you did?”</a:t>
            </a:r>
          </a:p>
          <a:p>
            <a:pPr lvl="2">
              <a:defRPr/>
            </a:pPr>
            <a:endParaRPr lang="en-US" sz="2000" i="1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lvl="2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/>
                <a:cs typeface="Calibri" panose="020F0502020204030204"/>
              </a:rPr>
              <a:t>One question at a time: 	       “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/>
                <a:cs typeface="Calibri" panose="020F0502020204030204"/>
              </a:rPr>
              <a:t>What did you see?”</a:t>
            </a:r>
          </a:p>
          <a:p>
            <a:pPr lvl="2">
              <a:defRPr/>
            </a:pPr>
            <a:r>
              <a:rPr lang="en-US" sz="2000" i="1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						       “What did you hear?” </a:t>
            </a:r>
          </a:p>
          <a:p>
            <a:pPr lvl="2"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/>
                <a:cs typeface="Calibri" panose="020F0502020204030204"/>
              </a:rPr>
              <a:t>						“What did you do?”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762C4205-44B8-AA43-BD5E-AE26994284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2" y="123038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1EBCB4C3-6EB5-EA45-9FC9-EA8450BD7ACD}"/>
              </a:ext>
            </a:extLst>
          </p:cNvPr>
          <p:cNvSpPr txBox="1">
            <a:spLocks/>
          </p:cNvSpPr>
          <p:nvPr/>
        </p:nvSpPr>
        <p:spPr>
          <a:xfrm>
            <a:off x="450618" y="205428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Effective Questioning: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Pitfalls 1-2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630991-8D72-564B-8B0B-267700CFD1BA}"/>
              </a:ext>
            </a:extLst>
          </p:cNvPr>
          <p:cNvSpPr/>
          <p:nvPr/>
        </p:nvSpPr>
        <p:spPr>
          <a:xfrm rot="5400000">
            <a:off x="46417" y="325856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73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54247" y="895564"/>
            <a:ext cx="8683758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defRPr/>
            </a:pP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 Failing to clarify complex answers.</a:t>
            </a:r>
          </a:p>
          <a:p>
            <a:pPr marL="1371600" lvl="2" indent="-457200">
              <a:buFont typeface="+mj-lt"/>
              <a:buAutoNum type="arabicPeriod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defRPr/>
            </a:pPr>
            <a:r>
              <a:rPr lang="en-US" sz="24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“Tell me if I understand you correctly, you said…”</a:t>
            </a: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defRPr/>
            </a:pPr>
            <a:r>
              <a:rPr lang="en-US" sz="24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“I am not sure that I understand, what does that mean?”</a:t>
            </a: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>
              <a:buFont typeface="+mj-lt"/>
              <a:buAutoNum type="arabicPeriod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 Assuming you know what the witness means.</a:t>
            </a:r>
            <a:endParaRPr lang="en-US" b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 lvl="1" indent="-457200">
              <a:buFont typeface="+mj-lt"/>
              <a:buAutoNum type="arabicPeriod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“I talked to Jane last night.”</a:t>
            </a:r>
            <a:endParaRPr lang="en-US" sz="2400" b="0" i="1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71600" lvl="2" indent="-457200">
              <a:buFont typeface="+mj-lt"/>
              <a:buAutoNum type="arabicPeriod"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 Assumptions about what happened, generally.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639C48A-72F5-ED4E-9FF5-A0139AE8D6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AC002A73-B7BF-3D4A-B5FC-C39561DC2659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Effective Questioning: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Pitfalls 3-5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91692E-A30D-B249-9D62-1795CA06DDD2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450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94F02-0448-463E-A324-3F87B51DF0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6376" y="2073924"/>
            <a:ext cx="4289973" cy="2710151"/>
          </a:xfrm>
        </p:spPr>
        <p:txBody>
          <a:bodyPr/>
          <a:lstStyle/>
          <a:p>
            <a:r>
              <a:rPr lang="en-US" i="0" dirty="0"/>
              <a:t>After participating, you will be able to effectively and thoroughly identify all the available evidence necessary for the decision-maker to determine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3716322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53724" y="1190676"/>
            <a:ext cx="928005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 Failing to use understandable (“normal”) language.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defRPr/>
            </a:pPr>
            <a:r>
              <a:rPr lang="en-US" sz="24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“Are you and Jane intimate with one another?”</a:t>
            </a:r>
          </a:p>
          <a:p>
            <a:pPr lvl="2">
              <a:defRPr/>
            </a:pPr>
            <a:endParaRPr lang="en-US" sz="24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“Did your fingers penetrate Jane’s labia </a:t>
            </a:r>
            <a:r>
              <a:rPr lang="en-US" sz="24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majora?”</a:t>
            </a:r>
          </a:p>
          <a:p>
            <a:pPr lvl="1">
              <a:defRPr/>
            </a:pPr>
            <a:endParaRPr lang="en-US" sz="24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en-US" sz="24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  Interrupting the witness.</a:t>
            </a:r>
          </a:p>
          <a:p>
            <a:pPr lvl="1">
              <a:defRPr/>
            </a:pPr>
            <a:endParaRPr lang="en-US" sz="2400" noProof="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kumimoji="0" lang="en-US" sz="2400" b="1" u="none" strike="noStrike" kern="1200" cap="none" spc="0" normalizeH="0" baseline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8. </a:t>
            </a: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Harmful </a:t>
            </a:r>
            <a:r>
              <a:rPr lang="en-US" sz="24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spoken or body</a:t>
            </a: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language in response to    </a:t>
            </a:r>
            <a:b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answers to questions.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8C10BBD8-2223-544F-94DE-833AF4029F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D9E955D2-EBA3-0A43-8460-7D759B05BE92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Effective Questioning: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Pitfalls 6-8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0D2181-425F-DA46-80F9-9617C93117F5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171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25432" y="1182616"/>
            <a:ext cx="868375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“</a:t>
            </a:r>
            <a:r>
              <a:rPr lang="en-US" sz="2400" u="sng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I don’t know</a:t>
            </a: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” v. “</a:t>
            </a:r>
            <a:r>
              <a:rPr lang="en-US" sz="2400" u="sng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I don’t remember</a:t>
            </a: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”</a:t>
            </a:r>
          </a:p>
          <a:p>
            <a:pPr lvl="1"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“I don’t know” – Person never knew</a:t>
            </a: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“I don’t remember” – Person did know at one time.</a:t>
            </a:r>
            <a:endParaRPr lang="en-US" sz="2400" dirty="0">
              <a:solidFill>
                <a:srgbClr val="082544"/>
              </a:solidFill>
              <a:latin typeface="Open Sans" panose="020B0606030504020204"/>
              <a:ea typeface="Open Sans"/>
              <a:cs typeface="Calibri" panose="020F0502020204030204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/>
              <a:cs typeface="Calibri" panose="020F0502020204030204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Helping the person remember:</a:t>
            </a:r>
          </a:p>
          <a:p>
            <a:pPr marL="2628900" lvl="5" indent="-342900"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Texts</a:t>
            </a:r>
          </a:p>
          <a:p>
            <a:pPr marL="2628900" lvl="5" indent="-342900"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Video</a:t>
            </a:r>
          </a:p>
          <a:p>
            <a:pPr marL="2628900" lvl="5" indent="-342900"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Photos</a:t>
            </a:r>
          </a:p>
          <a:p>
            <a:pPr marL="2628900" lvl="5" indent="-342900"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/>
                <a:cs typeface="Calibri" panose="020F0502020204030204"/>
              </a:rPr>
              <a:t>Going to the scene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B975ADC-7B9A-2A4B-8109-BDFC8109CE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D4C38976-1350-0046-879D-B18928BDAB79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Stumped: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Refreshing Recollection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3E435-6560-7149-8665-B26240EAB244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54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640107" y="1905506"/>
            <a:ext cx="8069083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Trauma-informed interviewing techniques are helpful with any party or witness, not just complainants.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 is to obtain better information and to have the interviewee leave the interview feeling respected rather than victimized by the interview experience.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6FAB1093-2B35-D748-9FF5-E8F99D25B1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85C1D7DB-C2E9-A247-AE1F-BD857952B298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Effective Questioning: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Benefits of Trauma Informed Interviewing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411B4D-4122-E14D-82A5-C224B5953427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38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73794" y="1104102"/>
            <a:ext cx="8518007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Trauma-informed interviewing techniques.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20B0604020202020204" pitchFamily="34" charset="0"/>
              <a:buChar char="Ø"/>
              <a:defRPr/>
            </a:pPr>
            <a:r>
              <a:rPr lang="en-US" sz="22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(Back to the beginning):</a:t>
            </a: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Rapport building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Acknowledge difficult situation</a:t>
            </a:r>
          </a:p>
          <a:p>
            <a:pPr marL="1714500" lvl="3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Explaining that you may ask personal questions</a:t>
            </a:r>
          </a:p>
          <a:p>
            <a:pPr marL="1714500" lvl="3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judgements will be made </a:t>
            </a:r>
          </a:p>
          <a:p>
            <a:pPr marL="1714500" lvl="3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is no wrong answer</a:t>
            </a:r>
          </a:p>
          <a:p>
            <a:pPr marL="1714500" lvl="3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20B0604020202020204" pitchFamily="34" charset="0"/>
              <a:buChar char="Ø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control to the party or witness (opportunity to take a break, asking where they would like to begin, etc.)</a:t>
            </a:r>
          </a:p>
          <a:p>
            <a:pPr marL="800100" lvl="1" indent="-342900">
              <a:buFont typeface="Wingdings" panose="020B0604020202020204" pitchFamily="34" charset="0"/>
              <a:buChar char="Ø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20B0604020202020204" pitchFamily="34" charset="0"/>
              <a:buChar char="Ø"/>
              <a:defRPr/>
            </a:pPr>
            <a:r>
              <a:rPr lang="en-US" sz="2200" dirty="0">
                <a:solidFill>
                  <a:srgbClr val="082544"/>
                </a:solidFill>
                <a:latin typeface="Open Sans"/>
                <a:ea typeface="Open Sans"/>
                <a:cs typeface="Open Sans"/>
              </a:rPr>
              <a:t>Using a conversational approach rather than rapid fire questioning</a:t>
            </a: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965F1A7-74DA-964D-B9BA-D73576E59F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47" y="217930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DE59ACB7-AE27-C34C-99E4-DF7B7D619A80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Effective Questioning: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Trauma (Part 1)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E6F185-E389-F14B-8F3A-2A1AAC44E22D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2377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528177" y="1203902"/>
            <a:ext cx="823626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Trauma-informed interviewing techniques.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cognizant of “sensory” responses: sight, sound, smell, etc.</a:t>
            </a: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Avoid victim-blaming and rape-myths during questioning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Both practices can function to re-victimize or cause trauma/blame/shame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Explain reasoning behind difficult questions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15FE01A-1E72-954B-8C6E-D3C0C9DED6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47" y="217930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776D41B7-C9A4-0543-850F-AEB0028DB3E6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Effective Questioning: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Trauma (cont.)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9F7530-8D1E-D147-A31F-65D50ED93FB2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993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59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11F3E-1591-4E93-9E34-0FC5A915FD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3613" y="5135526"/>
            <a:ext cx="7679810" cy="939340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 3: Identifying and Collecting Physical Evidence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897AEF-DB1F-4115-9614-63D5F041C870}"/>
              </a:ext>
            </a:extLst>
          </p:cNvPr>
          <p:cNvSpPr/>
          <p:nvPr/>
        </p:nvSpPr>
        <p:spPr>
          <a:xfrm>
            <a:off x="938673" y="3955312"/>
            <a:ext cx="1038983" cy="1180214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D03853-FB4F-E348-9550-01AA9B37261F}"/>
              </a:ext>
            </a:extLst>
          </p:cNvPr>
          <p:cNvSpPr/>
          <p:nvPr/>
        </p:nvSpPr>
        <p:spPr>
          <a:xfrm>
            <a:off x="241069" y="3765665"/>
            <a:ext cx="515389" cy="1180214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43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450617" y="1026464"/>
            <a:ext cx="8448370" cy="77559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physical evidence can be critical to your case:</a:t>
            </a: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4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text message that the Respondent allegedly sent to the Complainant’s roommate admitting to the misconduct.</a:t>
            </a: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24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4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medical report noting the injury that the Complainant claims to have sustained during the alleged misconduct.</a:t>
            </a: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24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24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Campus building access report that shows the Complainant was not in the library on the date and time of the alleged misconduct.</a:t>
            </a:r>
          </a:p>
          <a:p>
            <a:pPr lvl="1"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2DB0FC2-9456-674E-A5BA-0A922BEA6B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47" y="217930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19D0F5B7-47D6-6142-8D32-30E3A95479DC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Physical Evidence</a:t>
            </a:r>
            <a:endParaRPr lang="en-US" sz="3200" dirty="0">
              <a:solidFill>
                <a:srgbClr val="082544"/>
              </a:solidFill>
              <a:latin typeface="Open Sans" panose="020B0606030504020204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2F3C3F-3CFC-1D45-ADDB-71F82F936C5B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6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763274" y="1596599"/>
            <a:ext cx="466881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Parties/Witnesses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A building surveillance camera">
            <a:extLst>
              <a:ext uri="{FF2B5EF4-FFF2-40B4-BE49-F238E27FC236}">
                <a16:creationId xmlns:a16="http://schemas.microsoft.com/office/drawing/2014/main" id="{A3171601-ACF4-481B-AE50-DD14A141B0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04920" y="2738414"/>
            <a:ext cx="2292763" cy="127249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A cell phone on a table&#10;&#10;">
            <a:extLst>
              <a:ext uri="{FF2B5EF4-FFF2-40B4-BE49-F238E27FC236}">
                <a16:creationId xmlns:a16="http://schemas.microsoft.com/office/drawing/2014/main" id="{947BE0FF-3EAB-43ED-8F4B-6198D7E063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905218" y="1273672"/>
            <a:ext cx="2214692" cy="130738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0" descr="Image of a generic police report">
            <a:extLst>
              <a:ext uri="{FF2B5EF4-FFF2-40B4-BE49-F238E27FC236}">
                <a16:creationId xmlns:a16="http://schemas.microsoft.com/office/drawing/2014/main" id="{D75E36CA-CC4C-44CF-B752-1CE77E953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0172" y="4319453"/>
            <a:ext cx="3944470" cy="118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FEC56F-4571-4CCE-8E26-D700C04729D4}"/>
              </a:ext>
            </a:extLst>
          </p:cNvPr>
          <p:cNvSpPr txBox="1"/>
          <p:nvPr/>
        </p:nvSpPr>
        <p:spPr>
          <a:xfrm>
            <a:off x="2289555" y="2791803"/>
            <a:ext cx="68544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defRPr/>
            </a:pPr>
            <a:endParaRPr lang="en-US" sz="1800" dirty="0">
              <a:solidFill>
                <a:srgbClr val="08254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Campus access card records and video surveillance camera footage.</a:t>
            </a:r>
          </a:p>
          <a:p>
            <a:endParaRPr lang="en-US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290519-4F59-464B-BA02-05DC992504B4}"/>
              </a:ext>
            </a:extLst>
          </p:cNvPr>
          <p:cNvSpPr txBox="1"/>
          <p:nvPr/>
        </p:nvSpPr>
        <p:spPr>
          <a:xfrm>
            <a:off x="763274" y="4446703"/>
            <a:ext cx="35715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Documents from third-party sources</a:t>
            </a:r>
          </a:p>
          <a:p>
            <a:endParaRPr lang="en-US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D53B321-D9EB-4345-B7A0-1C0381F2DFE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47" y="217930"/>
            <a:ext cx="735109" cy="726145"/>
          </a:xfrm>
          <a:prstGeom prst="rect">
            <a:avLst/>
          </a:prstGeom>
        </p:spPr>
      </p:pic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055D91A-1AD6-4045-810F-D8D101637F57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Physical Evidence: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Where to Find 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BF0875-1BF2-0147-924A-F279EE3F34E9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2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-363972" y="1621700"/>
            <a:ext cx="8588219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Boots on the ground!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0" lvl="3" indent="-342900">
              <a:buFontTx/>
              <a:buChar char="-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A person's legs and feet walking">
            <a:extLst>
              <a:ext uri="{FF2B5EF4-FFF2-40B4-BE49-F238E27FC236}">
                <a16:creationId xmlns:a16="http://schemas.microsoft.com/office/drawing/2014/main" id="{A74D6EAF-CD97-4B9F-AFB4-A03141D253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49680" y="2493786"/>
            <a:ext cx="5044640" cy="336309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0F148F1F-5ED6-1B4E-A4E0-5780A4BAEB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47" y="217930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E4DD1D48-283D-7C45-9554-7BD2598D3435}"/>
              </a:ext>
            </a:extLst>
          </p:cNvPr>
          <p:cNvSpPr txBox="1">
            <a:spLocks/>
          </p:cNvSpPr>
          <p:nvPr/>
        </p:nvSpPr>
        <p:spPr>
          <a:xfrm>
            <a:off x="450617" y="300319"/>
            <a:ext cx="7891019" cy="512855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b="1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Physical Evidence: </a:t>
            </a:r>
            <a:r>
              <a:rPr lang="en-US" sz="3200" dirty="0">
                <a:solidFill>
                  <a:srgbClr val="082544"/>
                </a:solidFill>
                <a:latin typeface="Open Sans" panose="020B0606030504020204"/>
                <a:cs typeface="Calibri"/>
              </a:rPr>
              <a:t>Where to Find It (cont.)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53275A-A324-E640-AF91-18C2AA510B1C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32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2B4475-B88A-D941-A967-C55B116336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79423" y="1853479"/>
            <a:ext cx="3865072" cy="45561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Open Sans" panose="020B0606030504020204"/>
                <a:cs typeface="Calibri"/>
              </a:rPr>
              <a:t>Part 1: </a:t>
            </a:r>
            <a:r>
              <a:rPr lang="en-US" sz="2000" dirty="0">
                <a:latin typeface="Open Sans" panose="020B0606030504020204"/>
                <a:cs typeface="Calibri"/>
              </a:rPr>
              <a:t>Setting the Stage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Part 2: </a:t>
            </a:r>
            <a:r>
              <a:rPr lang="en-US" sz="2000" dirty="0"/>
              <a:t>Testimonial Evidence: Building Rapport and Asking the Right Questions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cs typeface="Calibri"/>
              </a:rPr>
              <a:t>Break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Part 3: </a:t>
            </a:r>
            <a:r>
              <a:rPr lang="en-US" sz="2000" dirty="0"/>
              <a:t>Identifying and Collecting Physical Evidence</a:t>
            </a:r>
            <a:endParaRPr lang="en-US" sz="20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Final Q&amp;A and Close</a:t>
            </a:r>
            <a:endParaRPr lang="en-US" sz="2000" b="1" dirty="0">
              <a:latin typeface="Open Sans" panose="020B0606030504020204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504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E21EC0-977C-44C0-B40C-1397AC978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56751" y="2433697"/>
            <a:ext cx="3932238" cy="1990605"/>
          </a:xfrm>
        </p:spPr>
        <p:txBody>
          <a:bodyPr lIns="91440" tIns="45720" rIns="91440" bIns="45720" anchor="t"/>
          <a:lstStyle/>
          <a:p>
            <a:r>
              <a:rPr lang="en-US" b="1" u="sng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Small group activity</a:t>
            </a:r>
          </a:p>
          <a:p>
            <a:r>
              <a:rPr lang="en-US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Scenario #2</a:t>
            </a:r>
          </a:p>
          <a:p>
            <a:r>
              <a:rPr lang="en-US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evidence may be available and where can you obtain it?</a:t>
            </a:r>
          </a:p>
        </p:txBody>
      </p:sp>
    </p:spTree>
    <p:extLst>
      <p:ext uri="{BB962C8B-B14F-4D97-AF65-F5344CB8AC3E}">
        <p14:creationId xmlns:p14="http://schemas.microsoft.com/office/powerpoint/2010/main" val="2031483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F9EC561-9069-4602-89D9-0CA90C247CF5}"/>
              </a:ext>
            </a:extLst>
          </p:cNvPr>
          <p:cNvSpPr txBox="1">
            <a:spLocks/>
          </p:cNvSpPr>
          <p:nvPr/>
        </p:nvSpPr>
        <p:spPr>
          <a:xfrm>
            <a:off x="981329" y="1713433"/>
            <a:ext cx="7128040" cy="364176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highlight>
                <a:srgbClr val="FFFF00"/>
              </a:highlight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B4F544-DC28-4155-9CFC-E00C4D63925C}"/>
              </a:ext>
            </a:extLst>
          </p:cNvPr>
          <p:cNvSpPr txBox="1"/>
          <p:nvPr/>
        </p:nvSpPr>
        <p:spPr>
          <a:xfrm>
            <a:off x="1034631" y="1536174"/>
            <a:ext cx="7252041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rapport and effective questioning during interviews increases the quality and quantity of the information the interviewee will provide.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Identifying and obtaining physical evidence helps to fill gaps in testimony, provides a basis to assess credibility, may corroborate or refute the allegations, and can provide additional insight over what may have occurred during and surrounding the alleged incident. 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Creating a timeline is an essential tool for evidence-gathering.</a:t>
            </a:r>
          </a:p>
        </p:txBody>
      </p:sp>
    </p:spTree>
    <p:extLst>
      <p:ext uri="{BB962C8B-B14F-4D97-AF65-F5344CB8AC3E}">
        <p14:creationId xmlns:p14="http://schemas.microsoft.com/office/powerpoint/2010/main" val="559809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7709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743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11F3E-1591-4E93-9E34-0FC5A915FD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8673" y="5552901"/>
            <a:ext cx="7679810" cy="598517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 1: Setting the Stage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897AEF-DB1F-4115-9614-63D5F041C870}"/>
              </a:ext>
            </a:extLst>
          </p:cNvPr>
          <p:cNvSpPr/>
          <p:nvPr/>
        </p:nvSpPr>
        <p:spPr>
          <a:xfrm>
            <a:off x="938673" y="3955312"/>
            <a:ext cx="1038983" cy="1180214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CD627A-D478-C047-B70F-E2BB78AF6E0E}"/>
              </a:ext>
            </a:extLst>
          </p:cNvPr>
          <p:cNvSpPr/>
          <p:nvPr/>
        </p:nvSpPr>
        <p:spPr>
          <a:xfrm>
            <a:off x="241069" y="3765665"/>
            <a:ext cx="515389" cy="1571106"/>
          </a:xfrm>
          <a:prstGeom prst="rect">
            <a:avLst/>
          </a:prstGeom>
          <a:solidFill>
            <a:srgbClr val="082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840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480734" y="1074976"/>
            <a:ext cx="8214379" cy="76636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Testimonial Evidence comes in a variety of forms: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Investigator interviews with: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Parties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Witnesses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Expert witnesses</a:t>
            </a: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endParaRPr lang="en-US" sz="2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Statements (assertions of fact) made </a:t>
            </a: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other medium: 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Electronic communications (texts, emails, chats)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25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Police reports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SANE reports </a:t>
            </a:r>
          </a:p>
          <a:p>
            <a:pPr marL="1714500" lvl="3" indent="-342900"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106.45(b)(1)(x): Need signed waiver to obtain and include in Investigative File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Tx/>
              <a:buChar char="-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7" descr="Icon&#10;&#10;Description automatically generated">
            <a:extLst>
              <a:ext uri="{FF2B5EF4-FFF2-40B4-BE49-F238E27FC236}">
                <a16:creationId xmlns:a16="http://schemas.microsoft.com/office/drawing/2014/main" id="{CD22809F-970A-4154-8E13-0D5D0111FC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E78B88CD-F1D2-4443-BEF8-60772DA6F6AB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Evidence: </a:t>
            </a:r>
            <a:r>
              <a:rPr lang="en-US" sz="3000" i="1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Testimonial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EC7FDC-EEDF-FC49-BC5F-E1013485D40E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02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79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125ED2-25AE-431D-893C-482172F109E2}"/>
              </a:ext>
            </a:extLst>
          </p:cNvPr>
          <p:cNvSpPr txBox="1"/>
          <p:nvPr/>
        </p:nvSpPr>
        <p:spPr>
          <a:xfrm>
            <a:off x="450617" y="1263137"/>
            <a:ext cx="8357213" cy="5478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Non-testimonial evidence</a:t>
            </a:r>
          </a:p>
          <a:p>
            <a:pPr>
              <a:defRPr/>
            </a:pPr>
            <a:endParaRPr lang="en-US" sz="24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Photographs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SANE reports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,Sans-Serif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8254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5C1015E-3E09-AC4A-B682-ADC8D59234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081" y="217929"/>
            <a:ext cx="735109" cy="726145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FC81D465-6444-F24F-B169-D68CF43F6421}"/>
              </a:ext>
            </a:extLst>
          </p:cNvPr>
          <p:cNvSpPr txBox="1">
            <a:spLocks/>
          </p:cNvSpPr>
          <p:nvPr/>
        </p:nvSpPr>
        <p:spPr>
          <a:xfrm>
            <a:off x="450617" y="348831"/>
            <a:ext cx="7891019" cy="46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Evidence: </a:t>
            </a:r>
            <a:r>
              <a:rPr lang="en-US" sz="3000" i="1">
                <a:solidFill>
                  <a:srgbClr val="0825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Non-Testimonial</a:t>
            </a:r>
            <a:endParaRPr lang="en-US" sz="3000" i="1" dirty="0">
              <a:solidFill>
                <a:srgbClr val="0825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64502F-58B9-AF42-8D6E-0401F1E0056E}"/>
              </a:ext>
            </a:extLst>
          </p:cNvPr>
          <p:cNvSpPr/>
          <p:nvPr/>
        </p:nvSpPr>
        <p:spPr>
          <a:xfrm rot="5400000">
            <a:off x="46416" y="420747"/>
            <a:ext cx="227679" cy="320512"/>
          </a:xfrm>
          <a:prstGeom prst="rect">
            <a:avLst/>
          </a:prstGeom>
          <a:solidFill>
            <a:srgbClr val="008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38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340033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ACTIVI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BREA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QUESTIO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RESOUR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BIG RESOUR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KEY TAKEAWAY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BIG TAKEAWAY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SURVEY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EARNING OUTCOME">
  <a:themeElements>
    <a:clrScheme name="Academic Impression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35074"/>
      </a:accent1>
      <a:accent2>
        <a:srgbClr val="93391F"/>
      </a:accent2>
      <a:accent3>
        <a:srgbClr val="694B1D"/>
      </a:accent3>
      <a:accent4>
        <a:srgbClr val="569BBE"/>
      </a:accent4>
      <a:accent5>
        <a:srgbClr val="ECDBB4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IG L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GEN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SECTION MARK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HA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OL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ACTIVI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1383</Words>
  <Application>Microsoft Office PowerPoint</Application>
  <PresentationFormat>On-screen Show (4:3)</PresentationFormat>
  <Paragraphs>324</Paragraphs>
  <Slides>43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43</vt:i4>
      </vt:variant>
    </vt:vector>
  </HeadingPairs>
  <TitlesOfParts>
    <vt:vector size="66" baseType="lpstr">
      <vt:lpstr>Open Sans</vt:lpstr>
      <vt:lpstr>Wingdings</vt:lpstr>
      <vt:lpstr>Calibri</vt:lpstr>
      <vt:lpstr>Courier New</vt:lpstr>
      <vt:lpstr>Wingdings,Sans-Serif</vt:lpstr>
      <vt:lpstr>Arial</vt:lpstr>
      <vt:lpstr>TITLE</vt:lpstr>
      <vt:lpstr>BLANK</vt:lpstr>
      <vt:lpstr>LEARNING OUTCOME</vt:lpstr>
      <vt:lpstr>BIG LO</vt:lpstr>
      <vt:lpstr>AGENDA</vt:lpstr>
      <vt:lpstr>SECTION MARKER</vt:lpstr>
      <vt:lpstr>CHAT</vt:lpstr>
      <vt:lpstr>POLL</vt:lpstr>
      <vt:lpstr>ACTIVITY</vt:lpstr>
      <vt:lpstr>1_ACTIVITY</vt:lpstr>
      <vt:lpstr>BREAK</vt:lpstr>
      <vt:lpstr>QUESTIONS</vt:lpstr>
      <vt:lpstr>RESOURCE</vt:lpstr>
      <vt:lpstr>BIG RESOURCE</vt:lpstr>
      <vt:lpstr>KEY TAKEAWAYS</vt:lpstr>
      <vt:lpstr>BIG TAKEAWAYS</vt:lpstr>
      <vt:lpstr>SURVEY SLIDE</vt:lpstr>
      <vt:lpstr>Title IX Evidence Collection:  Strategies to Ensure a Complete Investigation</vt:lpstr>
      <vt:lpstr>PowerPoint Presentation</vt:lpstr>
      <vt:lpstr>PowerPoint Presentation</vt:lpstr>
      <vt:lpstr>PowerPoint Presentation</vt:lpstr>
      <vt:lpstr>Part 1: Setting the Stage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2: Testimonial Evidence  Building Rapport and Asking the Right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3: Identifying and Collecting Physical Evidence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Skills to Successfully Mediate Title IX Sexual Harassment Cases  Welcome &amp; Faculty Introductions</dc:title>
  <dc:creator>Rabia Khan Harvey</dc:creator>
  <cp:lastModifiedBy>Rabia Khan Harvey</cp:lastModifiedBy>
  <cp:revision>226</cp:revision>
  <cp:lastPrinted>2021-03-24T22:00:06Z</cp:lastPrinted>
  <dcterms:created xsi:type="dcterms:W3CDTF">2020-09-30T21:56:36Z</dcterms:created>
  <dcterms:modified xsi:type="dcterms:W3CDTF">2021-05-11T19:57:26Z</dcterms:modified>
</cp:coreProperties>
</file>